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notesSlides/notesSlide16.xml" ContentType="application/vnd.openxmlformats-officedocument.presentationml.notesSlide+xml"/>
  <Override PartName="/ppt/diagrams/layout39.xml" ContentType="application/vnd.openxmlformats-officedocument.drawingml.diagramLayout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drawing43.xml" ContentType="application/vnd.ms-office.drawingml.diagramDrawing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layout42.xml" ContentType="application/vnd.openxmlformats-officedocument.drawingml.diagramLayout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43.xml" ContentType="application/vnd.openxmlformats-officedocument.drawingml.diagramData+xml"/>
  <Override PartName="/ppt/slides/slide33.xml" ContentType="application/vnd.openxmlformats-officedocument.presentationml.slide+xml"/>
  <Override PartName="/ppt/slides/slide44.xml" ContentType="application/vnd.openxmlformats-officedocument.presentationml.slide+xml"/>
  <Default Extension="emf" ContentType="image/x-emf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drawing37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notesSlides/notesSlide13.xml" ContentType="application/vnd.openxmlformats-officedocument.presentationml.notesSlide+xml"/>
  <Override PartName="/ppt/diagrams/layout36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diagrams/drawing40.xml" ContentType="application/vnd.ms-office.drawingml.diagramDrawing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diagrams/quickStyle19.xml" ContentType="application/vnd.openxmlformats-officedocument.drawingml.diagramStyle+xml"/>
  <Override PartName="/ppt/notesSlides/notesSlide18.xml" ContentType="application/vnd.openxmlformats-officedocument.presentationml.notesSlide+xml"/>
  <Override PartName="/ppt/diagrams/data40.xml" ContentType="application/vnd.openxmlformats-officedocument.drawingml.diagramData+xml"/>
  <Override PartName="/ppt/slides/slide41.xml" ContentType="application/vnd.openxmlformats-officedocument.presentationml.slide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quickStyle44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layout33.xml" ContentType="application/vnd.openxmlformats-officedocument.drawingml.diagram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layout22.xml" ContentType="application/vnd.openxmlformats-officedocument.drawingml.diagramLayout+xml"/>
  <Override PartName="/ppt/diagrams/colors43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diagrams/drawing39.xml" ContentType="application/vnd.ms-office.drawingml.diagramDrawing+xml"/>
  <Override PartName="/ppt/diagrams/data41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notesSlides/notesSlide15.xml" ContentType="application/vnd.openxmlformats-officedocument.presentationml.notesSlide+xml"/>
  <Override PartName="/ppt/diagrams/layout38.xml" ContentType="application/vnd.openxmlformats-officedocument.drawingml.diagram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drawing42.xml" ContentType="application/vnd.ms-office.drawingml.diagramDrawing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drawing36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layout35.xml" ContentType="application/vnd.openxmlformats-officedocument.drawingml.diagramLayout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drawing44.xml" ContentType="application/vnd.ms-office.drawingml.diagramDrawing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Default Extension="vml" ContentType="application/vnd.openxmlformats-officedocument.vmlDrawing"/>
  <Override PartName="/ppt/diagrams/colors39.xml" ContentType="application/vnd.openxmlformats-officedocument.drawingml.diagramColors+xml"/>
  <Override PartName="/ppt/notesSlides/notesSlide20.xml" ContentType="application/vnd.openxmlformats-officedocument.presentationml.notesSlide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rawing38.xml" ContentType="application/vnd.ms-office.drawingml.diagramDrawing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notesSlides/notesSlide14.xml" ContentType="application/vnd.openxmlformats-officedocument.presentationml.notesSlide+xml"/>
  <Override PartName="/ppt/diagrams/layout37.xml" ContentType="application/vnd.openxmlformats-officedocument.drawingml.diagramLayout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drawing41.xml" ContentType="application/vnd.ms-office.drawingml.diagramDrawing+xml"/>
  <Override PartName="/ppt/diagrams/quickStyle9.xml" ContentType="application/vnd.openxmlformats-officedocument.drawingml.diagramStyle+xml"/>
  <Override PartName="/ppt/diagrams/drawing30.xml" ContentType="application/vnd.ms-office.drawingml.diagramDrawing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notesSlides/notesSlide5.xml" ContentType="application/vnd.openxmlformats-officedocument.presentationml.notesSlide+xml"/>
  <Override PartName="/ppt/diagrams/colors14.xml" ContentType="application/vnd.openxmlformats-officedocument.drawingml.diagramColors+xml"/>
  <Override PartName="/ppt/charts/chart1.xml" ContentType="application/vnd.openxmlformats-officedocument.drawingml.char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sldIdLst>
    <p:sldId id="256" r:id="rId2"/>
    <p:sldId id="391" r:id="rId3"/>
    <p:sldId id="392" r:id="rId4"/>
    <p:sldId id="402" r:id="rId5"/>
    <p:sldId id="277" r:id="rId6"/>
    <p:sldId id="485" r:id="rId7"/>
    <p:sldId id="472" r:id="rId8"/>
    <p:sldId id="475" r:id="rId9"/>
    <p:sldId id="510" r:id="rId10"/>
    <p:sldId id="547" r:id="rId11"/>
    <p:sldId id="473" r:id="rId12"/>
    <p:sldId id="509" r:id="rId13"/>
    <p:sldId id="534" r:id="rId14"/>
    <p:sldId id="484" r:id="rId15"/>
    <p:sldId id="535" r:id="rId16"/>
    <p:sldId id="558" r:id="rId17"/>
    <p:sldId id="559" r:id="rId18"/>
    <p:sldId id="560" r:id="rId19"/>
    <p:sldId id="561" r:id="rId20"/>
    <p:sldId id="536" r:id="rId21"/>
    <p:sldId id="479" r:id="rId22"/>
    <p:sldId id="480" r:id="rId23"/>
    <p:sldId id="481" r:id="rId24"/>
    <p:sldId id="482" r:id="rId25"/>
    <p:sldId id="557" r:id="rId26"/>
    <p:sldId id="537" r:id="rId27"/>
    <p:sldId id="503" r:id="rId28"/>
    <p:sldId id="572" r:id="rId29"/>
    <p:sldId id="573" r:id="rId30"/>
    <p:sldId id="500" r:id="rId31"/>
    <p:sldId id="532" r:id="rId32"/>
    <p:sldId id="533" r:id="rId33"/>
    <p:sldId id="504" r:id="rId34"/>
    <p:sldId id="578" r:id="rId35"/>
    <p:sldId id="579" r:id="rId36"/>
    <p:sldId id="580" r:id="rId37"/>
    <p:sldId id="582" r:id="rId38"/>
    <p:sldId id="583" r:id="rId39"/>
    <p:sldId id="584" r:id="rId40"/>
    <p:sldId id="586" r:id="rId41"/>
    <p:sldId id="587" r:id="rId42"/>
    <p:sldId id="595" r:id="rId43"/>
    <p:sldId id="544" r:id="rId44"/>
    <p:sldId id="574" r:id="rId45"/>
    <p:sldId id="575" r:id="rId46"/>
    <p:sldId id="517" r:id="rId47"/>
    <p:sldId id="538" r:id="rId48"/>
    <p:sldId id="551" r:id="rId49"/>
    <p:sldId id="488" r:id="rId50"/>
    <p:sldId id="552" r:id="rId51"/>
    <p:sldId id="570" r:id="rId52"/>
    <p:sldId id="566" r:id="rId53"/>
    <p:sldId id="569" r:id="rId54"/>
    <p:sldId id="539" r:id="rId55"/>
    <p:sldId id="483" r:id="rId56"/>
    <p:sldId id="450" r:id="rId57"/>
    <p:sldId id="451" r:id="rId58"/>
    <p:sldId id="382" r:id="rId5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66"/>
    <a:srgbClr val="F8FCCA"/>
    <a:srgbClr val="89ABE3"/>
    <a:srgbClr val="0022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55" autoAdjust="0"/>
    <p:restoredTop sz="83898" autoAdjust="0"/>
  </p:normalViewPr>
  <p:slideViewPr>
    <p:cSldViewPr>
      <p:cViewPr>
        <p:scale>
          <a:sx n="80" d="100"/>
          <a:sy n="80" d="100"/>
        </p:scale>
        <p:origin x="-1116" y="-36"/>
      </p:cViewPr>
      <p:guideLst>
        <p:guide orient="horz" pos="1570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na.villares\AppData\Local\Microsoft\Windows\Temporary%20Internet%20Files\Content.Outlook\BMMETH48\Me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en-US"/>
              <a:t>Meta</a:t>
            </a:r>
            <a:r>
              <a:rPr lang="en-US" baseline="0"/>
              <a:t> x Alcançado x Benchmark</a:t>
            </a:r>
            <a:endParaRPr lang="en-US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Plan1!$A$3</c:f>
              <c:strCache>
                <c:ptCount val="1"/>
                <c:pt idx="0">
                  <c:v>Meta </c:v>
                </c:pt>
              </c:strCache>
            </c:strRef>
          </c:tx>
          <c:marker>
            <c:symbol val="none"/>
          </c:marker>
          <c:dPt>
            <c:idx val="3"/>
            <c:spPr/>
          </c:dPt>
          <c:dPt>
            <c:idx val="5"/>
            <c:spPr/>
          </c:dPt>
          <c:cat>
            <c:numRef>
              <c:f>Plan1!$B$2:$H$2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Plan1!$B$3:$H$3</c:f>
              <c:numCache>
                <c:formatCode>General</c:formatCode>
                <c:ptCount val="7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</c:numCache>
            </c:numRef>
          </c:val>
        </c:ser>
        <c:ser>
          <c:idx val="1"/>
          <c:order val="1"/>
          <c:tx>
            <c:strRef>
              <c:f>Plan1!$A$4</c:f>
              <c:strCache>
                <c:ptCount val="1"/>
                <c:pt idx="0">
                  <c:v>Alcançado</c:v>
                </c:pt>
              </c:strCache>
            </c:strRef>
          </c:tx>
          <c:marker>
            <c:symbol val="none"/>
          </c:marker>
          <c:cat>
            <c:numRef>
              <c:f>Plan1!$B$2:$H$2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Plan1!$B$4:$H$4</c:f>
              <c:numCache>
                <c:formatCode>General</c:formatCode>
                <c:ptCount val="7"/>
                <c:pt idx="0">
                  <c:v>13.8</c:v>
                </c:pt>
                <c:pt idx="1">
                  <c:v>15.3</c:v>
                </c:pt>
                <c:pt idx="2">
                  <c:v>17.2</c:v>
                </c:pt>
                <c:pt idx="3">
                  <c:v>14.8</c:v>
                </c:pt>
                <c:pt idx="4">
                  <c:v>16.100000000000001</c:v>
                </c:pt>
                <c:pt idx="5">
                  <c:v>13.4</c:v>
                </c:pt>
                <c:pt idx="6">
                  <c:v>14</c:v>
                </c:pt>
              </c:numCache>
            </c:numRef>
          </c:val>
        </c:ser>
        <c:ser>
          <c:idx val="2"/>
          <c:order val="2"/>
          <c:tx>
            <c:strRef>
              <c:f>Plan1!$A$5</c:f>
              <c:strCache>
                <c:ptCount val="1"/>
                <c:pt idx="0">
                  <c:v>Benchmark</c:v>
                </c:pt>
              </c:strCache>
            </c:strRef>
          </c:tx>
          <c:marker>
            <c:symbol val="none"/>
          </c:marker>
          <c:cat>
            <c:numRef>
              <c:f>Plan1!$B$2:$H$2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Plan1!$B$5:$H$5</c:f>
              <c:numCache>
                <c:formatCode>General</c:formatCode>
                <c:ptCount val="7"/>
                <c:pt idx="0">
                  <c:v>17</c:v>
                </c:pt>
                <c:pt idx="1">
                  <c:v>17</c:v>
                </c:pt>
                <c:pt idx="2">
                  <c:v>17</c:v>
                </c:pt>
                <c:pt idx="3">
                  <c:v>17</c:v>
                </c:pt>
                <c:pt idx="4">
                  <c:v>17</c:v>
                </c:pt>
                <c:pt idx="5">
                  <c:v>17</c:v>
                </c:pt>
                <c:pt idx="6">
                  <c:v>17</c:v>
                </c:pt>
              </c:numCache>
            </c:numRef>
          </c:val>
        </c:ser>
        <c:marker val="1"/>
        <c:axId val="94264704"/>
        <c:axId val="94303360"/>
      </c:lineChart>
      <c:catAx>
        <c:axId val="94264704"/>
        <c:scaling>
          <c:orientation val="minMax"/>
        </c:scaling>
        <c:axPos val="b"/>
        <c:numFmt formatCode="General" sourceLinked="1"/>
        <c:tickLblPos val="nextTo"/>
        <c:crossAx val="94303360"/>
        <c:crosses val="autoZero"/>
        <c:auto val="1"/>
        <c:lblAlgn val="ctr"/>
        <c:lblOffset val="100"/>
      </c:catAx>
      <c:valAx>
        <c:axId val="94303360"/>
        <c:scaling>
          <c:orientation val="minMax"/>
          <c:min val="11"/>
        </c:scaling>
        <c:axPos val="l"/>
        <c:majorGridlines/>
        <c:numFmt formatCode="General" sourceLinked="1"/>
        <c:tickLblPos val="nextTo"/>
        <c:crossAx val="94264704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rgbClr val="FF0000"/>
        </a:solidFill>
      </dgm:spPr>
      <dgm:t>
        <a:bodyPr lIns="252000"/>
        <a:lstStyle/>
        <a:p>
          <a:r>
            <a:rPr lang="pt-BR" dirty="0" smtClean="0">
              <a:latin typeface="+mn-lt"/>
            </a:rPr>
            <a:t>A</a:t>
          </a:r>
          <a:endParaRPr lang="pt-BR" dirty="0">
            <a:latin typeface="+mn-lt"/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8CDF2564-32C1-40ED-9F85-E72AB7CBFE53}">
      <dgm:prSet phldrT="[Texto]"/>
      <dgm:spPr>
        <a:solidFill>
          <a:schemeClr val="tx2"/>
        </a:solidFill>
      </dgm:spPr>
      <dgm:t>
        <a:bodyPr lIns="108000"/>
        <a:lstStyle/>
        <a:p>
          <a:r>
            <a:rPr lang="pt-BR" dirty="0" smtClean="0">
              <a:latin typeface="+mn-lt"/>
            </a:rPr>
            <a:t>S</a:t>
          </a:r>
          <a:endParaRPr lang="pt-BR" dirty="0">
            <a:latin typeface="+mn-lt"/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1E1C7DEE-2E22-4DF0-8B19-EE2A6DECD928}">
      <dgm:prSet phldrT="[Texto]"/>
      <dgm:spPr>
        <a:solidFill>
          <a:srgbClr val="339933"/>
        </a:solidFill>
      </dgm:spPr>
      <dgm:t>
        <a:bodyPr lIns="108000"/>
        <a:lstStyle/>
        <a:p>
          <a:r>
            <a:rPr lang="pt-BR" dirty="0" smtClean="0">
              <a:latin typeface="+mn-lt"/>
            </a:rPr>
            <a:t>D</a:t>
          </a:r>
          <a:endParaRPr lang="pt-BR" dirty="0">
            <a:latin typeface="+mn-lt"/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4CFD18B1-DFFF-4665-856A-F0649C307419}">
      <dgm:prSet phldrT="[Texto]"/>
      <dgm:spPr>
        <a:solidFill>
          <a:srgbClr val="FFC000"/>
        </a:solidFill>
      </dgm:spPr>
      <dgm:t>
        <a:bodyPr lIns="252000"/>
        <a:lstStyle/>
        <a:p>
          <a:r>
            <a:rPr lang="pt-BR" dirty="0" smtClean="0">
              <a:latin typeface="+mn-lt"/>
            </a:rPr>
            <a:t>C</a:t>
          </a:r>
          <a:endParaRPr lang="pt-BR" dirty="0">
            <a:latin typeface="+mn-lt"/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DBC27EDC-7A42-4950-AFDB-9B9629F989BD}" type="presOf" srcId="{4CFD18B1-DFFF-4665-856A-F0649C307419}" destId="{A5DADF31-05F1-4E81-85EC-6022B440EDF0}" srcOrd="0" destOrd="0" presId="urn:microsoft.com/office/officeart/2005/8/layout/cycle4"/>
    <dgm:cxn modelId="{87B13AF7-A77B-4C9B-B422-F9D117BCF785}" type="presOf" srcId="{1E1C7DEE-2E22-4DF0-8B19-EE2A6DECD928}" destId="{CE49C2C6-2244-4082-A4A0-F316B4728ED3}" srcOrd="0" destOrd="0" presId="urn:microsoft.com/office/officeart/2005/8/layout/cycle4"/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98F1913E-EAA2-4151-A4E2-EB8D09E8998C}" type="presOf" srcId="{23DF443C-DCCC-4BAE-860D-55D9D9FBD22C}" destId="{6EDC999A-B5E3-4EFC-902F-EC779CAB6DAB}" srcOrd="0" destOrd="0" presId="urn:microsoft.com/office/officeart/2005/8/layout/cycle4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489423B1-8E9C-4C79-9B5E-91B03BBEDF7B}" type="presOf" srcId="{0CBF5E35-21AD-4A90-97CD-42E38FC72AB9}" destId="{4B7BCDA1-5D90-4B4B-A49A-E143B72F9DBA}" srcOrd="0" destOrd="0" presId="urn:microsoft.com/office/officeart/2005/8/layout/cycle4"/>
    <dgm:cxn modelId="{6965D10F-328F-4767-B971-021D7BF1A3BE}" type="presOf" srcId="{8CDF2564-32C1-40ED-9F85-E72AB7CBFE53}" destId="{5F75259D-2C0F-4DA9-8F3D-DF083B69A165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07EFEB8D-5197-4EA2-AF77-B9798A57E293}" type="presParOf" srcId="{6EDC999A-B5E3-4EFC-902F-EC779CAB6DAB}" destId="{EAB13E6E-856F-4BE1-8FB0-0122BA659DC6}" srcOrd="0" destOrd="0" presId="urn:microsoft.com/office/officeart/2005/8/layout/cycle4"/>
    <dgm:cxn modelId="{8B1FCE7E-A5FE-4067-AEE2-3AE106E8D7E8}" type="presParOf" srcId="{EAB13E6E-856F-4BE1-8FB0-0122BA659DC6}" destId="{61F6FF0B-6A55-4B52-AF0F-CFA1125E9440}" srcOrd="0" destOrd="0" presId="urn:microsoft.com/office/officeart/2005/8/layout/cycle4"/>
    <dgm:cxn modelId="{5B66C59D-1FBE-491A-AEBA-38AF2B6BAB79}" type="presParOf" srcId="{6EDC999A-B5E3-4EFC-902F-EC779CAB6DAB}" destId="{57E25529-552B-4FF2-AFBA-E915A107FCD6}" srcOrd="1" destOrd="0" presId="urn:microsoft.com/office/officeart/2005/8/layout/cycle4"/>
    <dgm:cxn modelId="{AE086044-8D51-4230-84EC-A7810FA3A12D}" type="presParOf" srcId="{57E25529-552B-4FF2-AFBA-E915A107FCD6}" destId="{4B7BCDA1-5D90-4B4B-A49A-E143B72F9DBA}" srcOrd="0" destOrd="0" presId="urn:microsoft.com/office/officeart/2005/8/layout/cycle4"/>
    <dgm:cxn modelId="{9E9557BB-2006-411D-9BE7-BC49BDDED18C}" type="presParOf" srcId="{57E25529-552B-4FF2-AFBA-E915A107FCD6}" destId="{5F75259D-2C0F-4DA9-8F3D-DF083B69A165}" srcOrd="1" destOrd="0" presId="urn:microsoft.com/office/officeart/2005/8/layout/cycle4"/>
    <dgm:cxn modelId="{834ACF87-1B23-41FA-AE99-BE16816B092E}" type="presParOf" srcId="{57E25529-552B-4FF2-AFBA-E915A107FCD6}" destId="{CE49C2C6-2244-4082-A4A0-F316B4728ED3}" srcOrd="2" destOrd="0" presId="urn:microsoft.com/office/officeart/2005/8/layout/cycle4"/>
    <dgm:cxn modelId="{4DA43987-20D7-4863-AFD5-00438137E93A}" type="presParOf" srcId="{57E25529-552B-4FF2-AFBA-E915A107FCD6}" destId="{A5DADF31-05F1-4E81-85EC-6022B440EDF0}" srcOrd="3" destOrd="0" presId="urn:microsoft.com/office/officeart/2005/8/layout/cycle4"/>
    <dgm:cxn modelId="{12C242B7-4D2F-4F59-B837-F9AFC3624368}" type="presParOf" srcId="{57E25529-552B-4FF2-AFBA-E915A107FCD6}" destId="{7C0FD0B3-5C10-486E-A401-23386CDB540A}" srcOrd="4" destOrd="0" presId="urn:microsoft.com/office/officeart/2005/8/layout/cycle4"/>
    <dgm:cxn modelId="{12389933-D67B-4497-83D6-EBC3B3EC9C4E}" type="presParOf" srcId="{6EDC999A-B5E3-4EFC-902F-EC779CAB6DAB}" destId="{E8003DBB-AACB-4219-9FA4-78FBF70AB3D6}" srcOrd="2" destOrd="0" presId="urn:microsoft.com/office/officeart/2005/8/layout/cycle4"/>
    <dgm:cxn modelId="{D1286E8D-C1E3-4939-95BC-AE292BF0E3B4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5B4409F3-79AC-4E62-8C25-BD61DFEA3DEE}" type="presOf" srcId="{23DF443C-DCCC-4BAE-860D-55D9D9FBD22C}" destId="{6EDC999A-B5E3-4EFC-902F-EC779CAB6DAB}" srcOrd="0" destOrd="0" presId="urn:microsoft.com/office/officeart/2005/8/layout/cycle4"/>
    <dgm:cxn modelId="{1ECDFFF2-10E9-4BD5-82D1-432BE3A8B37A}" type="presOf" srcId="{0CBF5E35-21AD-4A90-97CD-42E38FC72AB9}" destId="{4B7BCDA1-5D90-4B4B-A49A-E143B72F9DBA}" srcOrd="0" destOrd="0" presId="urn:microsoft.com/office/officeart/2005/8/layout/cycle4"/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FBA49B53-68C2-420B-8EC9-56C5C34DC817}" type="presOf" srcId="{8CDF2564-32C1-40ED-9F85-E72AB7CBFE53}" destId="{5F75259D-2C0F-4DA9-8F3D-DF083B69A165}" srcOrd="0" destOrd="0" presId="urn:microsoft.com/office/officeart/2005/8/layout/cycle4"/>
    <dgm:cxn modelId="{CB8956AE-CC25-4DA5-A999-CAD71CA414C2}" type="presOf" srcId="{4CFD18B1-DFFF-4665-856A-F0649C307419}" destId="{A5DADF31-05F1-4E81-85EC-6022B440EDF0}" srcOrd="0" destOrd="0" presId="urn:microsoft.com/office/officeart/2005/8/layout/cycle4"/>
    <dgm:cxn modelId="{C6545F5C-EAE0-4F78-B897-E5913ACD03DC}" type="presOf" srcId="{1E1C7DEE-2E22-4DF0-8B19-EE2A6DECD928}" destId="{CE49C2C6-2244-4082-A4A0-F316B4728ED3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C6D4FFBA-FCBC-49CB-A7E6-8E687E8D9DAB}" type="presParOf" srcId="{6EDC999A-B5E3-4EFC-902F-EC779CAB6DAB}" destId="{EAB13E6E-856F-4BE1-8FB0-0122BA659DC6}" srcOrd="0" destOrd="0" presId="urn:microsoft.com/office/officeart/2005/8/layout/cycle4"/>
    <dgm:cxn modelId="{7FD4644C-5CC9-4E8E-96DC-2481B0BC219B}" type="presParOf" srcId="{EAB13E6E-856F-4BE1-8FB0-0122BA659DC6}" destId="{61F6FF0B-6A55-4B52-AF0F-CFA1125E9440}" srcOrd="0" destOrd="0" presId="urn:microsoft.com/office/officeart/2005/8/layout/cycle4"/>
    <dgm:cxn modelId="{295F3824-751A-4FB3-8E97-3A0F7F4D902A}" type="presParOf" srcId="{6EDC999A-B5E3-4EFC-902F-EC779CAB6DAB}" destId="{57E25529-552B-4FF2-AFBA-E915A107FCD6}" srcOrd="1" destOrd="0" presId="urn:microsoft.com/office/officeart/2005/8/layout/cycle4"/>
    <dgm:cxn modelId="{2703A70A-2446-4CEA-9AF6-85D0994E9B87}" type="presParOf" srcId="{57E25529-552B-4FF2-AFBA-E915A107FCD6}" destId="{4B7BCDA1-5D90-4B4B-A49A-E143B72F9DBA}" srcOrd="0" destOrd="0" presId="urn:microsoft.com/office/officeart/2005/8/layout/cycle4"/>
    <dgm:cxn modelId="{2F354ECB-3657-4247-AB94-F8D66FCC9AE0}" type="presParOf" srcId="{57E25529-552B-4FF2-AFBA-E915A107FCD6}" destId="{5F75259D-2C0F-4DA9-8F3D-DF083B69A165}" srcOrd="1" destOrd="0" presId="urn:microsoft.com/office/officeart/2005/8/layout/cycle4"/>
    <dgm:cxn modelId="{D7AD3186-19B5-4F94-B951-7A6DEDCD86BE}" type="presParOf" srcId="{57E25529-552B-4FF2-AFBA-E915A107FCD6}" destId="{CE49C2C6-2244-4082-A4A0-F316B4728ED3}" srcOrd="2" destOrd="0" presId="urn:microsoft.com/office/officeart/2005/8/layout/cycle4"/>
    <dgm:cxn modelId="{321EB301-F224-4557-8609-ED81B94EFF88}" type="presParOf" srcId="{57E25529-552B-4FF2-AFBA-E915A107FCD6}" destId="{A5DADF31-05F1-4E81-85EC-6022B440EDF0}" srcOrd="3" destOrd="0" presId="urn:microsoft.com/office/officeart/2005/8/layout/cycle4"/>
    <dgm:cxn modelId="{27761DD9-60FC-40E3-9772-DF48B89AEE88}" type="presParOf" srcId="{57E25529-552B-4FF2-AFBA-E915A107FCD6}" destId="{7C0FD0B3-5C10-486E-A401-23386CDB540A}" srcOrd="4" destOrd="0" presId="urn:microsoft.com/office/officeart/2005/8/layout/cycle4"/>
    <dgm:cxn modelId="{8EFFF371-1B92-4E94-9556-6BC40538347E}" type="presParOf" srcId="{6EDC999A-B5E3-4EFC-902F-EC779CAB6DAB}" destId="{E8003DBB-AACB-4219-9FA4-78FBF70AB3D6}" srcOrd="2" destOrd="0" presId="urn:microsoft.com/office/officeart/2005/8/layout/cycle4"/>
    <dgm:cxn modelId="{41487E40-131F-455D-A415-DEAD813ACC76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 smtClean="0"/>
            <a:t>A</a:t>
          </a:r>
          <a:endParaRPr lang="pt-BR" dirty="0"/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tx2"/>
        </a:solidFill>
      </dgm:spPr>
      <dgm:t>
        <a:bodyPr/>
        <a:lstStyle/>
        <a:p>
          <a:r>
            <a:rPr lang="pt-BR" dirty="0" smtClean="0"/>
            <a:t>P</a:t>
          </a:r>
          <a:endParaRPr lang="pt-BR" dirty="0"/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rgbClr val="339933"/>
        </a:solidFill>
      </dgm:spPr>
      <dgm:t>
        <a:bodyPr/>
        <a:lstStyle/>
        <a:p>
          <a:r>
            <a:rPr lang="pt-BR" dirty="0" smtClean="0"/>
            <a:t>D</a:t>
          </a:r>
          <a:endParaRPr lang="pt-BR" dirty="0"/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/>
            <a:t>C</a:t>
          </a:r>
          <a:endParaRPr lang="pt-BR" dirty="0"/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5734156E-1472-456D-851F-A26F776073C5}" type="presOf" srcId="{23DF443C-DCCC-4BAE-860D-55D9D9FBD22C}" destId="{6EDC999A-B5E3-4EFC-902F-EC779CAB6DAB}" srcOrd="0" destOrd="0" presId="urn:microsoft.com/office/officeart/2005/8/layout/cycle4"/>
    <dgm:cxn modelId="{DF9F6A4B-DB0F-4BBE-AF8B-3EB269DF46DB}" type="presOf" srcId="{4CFD18B1-DFFF-4665-856A-F0649C307419}" destId="{A5DADF31-05F1-4E81-85EC-6022B440EDF0}" srcOrd="0" destOrd="0" presId="urn:microsoft.com/office/officeart/2005/8/layout/cycle4"/>
    <dgm:cxn modelId="{E5F81341-8986-4C61-AD26-5DF95E849854}" type="presOf" srcId="{8CDF2564-32C1-40ED-9F85-E72AB7CBFE53}" destId="{5F75259D-2C0F-4DA9-8F3D-DF083B69A165}" srcOrd="0" destOrd="0" presId="urn:microsoft.com/office/officeart/2005/8/layout/cycle4"/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C481C2C6-61A1-470C-9D2D-9F33723FF50F}" type="presOf" srcId="{0CBF5E35-21AD-4A90-97CD-42E38FC72AB9}" destId="{4B7BCDA1-5D90-4B4B-A49A-E143B72F9DBA}" srcOrd="0" destOrd="0" presId="urn:microsoft.com/office/officeart/2005/8/layout/cycle4"/>
    <dgm:cxn modelId="{3E647BF5-A0D4-4DD2-A3DA-890CD47E2AF5}" type="presOf" srcId="{1E1C7DEE-2E22-4DF0-8B19-EE2A6DECD928}" destId="{CE49C2C6-2244-4082-A4A0-F316B4728ED3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96475531-944A-44CA-A43C-85E42D42872B}" type="presParOf" srcId="{6EDC999A-B5E3-4EFC-902F-EC779CAB6DAB}" destId="{EAB13E6E-856F-4BE1-8FB0-0122BA659DC6}" srcOrd="0" destOrd="0" presId="urn:microsoft.com/office/officeart/2005/8/layout/cycle4"/>
    <dgm:cxn modelId="{B37D88FC-E898-4368-B8DB-826C446B31D4}" type="presParOf" srcId="{EAB13E6E-856F-4BE1-8FB0-0122BA659DC6}" destId="{61F6FF0B-6A55-4B52-AF0F-CFA1125E9440}" srcOrd="0" destOrd="0" presId="urn:microsoft.com/office/officeart/2005/8/layout/cycle4"/>
    <dgm:cxn modelId="{250411FA-FDD0-4E63-BC50-B355BD05A7F2}" type="presParOf" srcId="{6EDC999A-B5E3-4EFC-902F-EC779CAB6DAB}" destId="{57E25529-552B-4FF2-AFBA-E915A107FCD6}" srcOrd="1" destOrd="0" presId="urn:microsoft.com/office/officeart/2005/8/layout/cycle4"/>
    <dgm:cxn modelId="{80E238CC-2DB9-42E3-B555-E5692922B849}" type="presParOf" srcId="{57E25529-552B-4FF2-AFBA-E915A107FCD6}" destId="{4B7BCDA1-5D90-4B4B-A49A-E143B72F9DBA}" srcOrd="0" destOrd="0" presId="urn:microsoft.com/office/officeart/2005/8/layout/cycle4"/>
    <dgm:cxn modelId="{1855EF03-5B24-4C46-8D31-87E7D459E047}" type="presParOf" srcId="{57E25529-552B-4FF2-AFBA-E915A107FCD6}" destId="{5F75259D-2C0F-4DA9-8F3D-DF083B69A165}" srcOrd="1" destOrd="0" presId="urn:microsoft.com/office/officeart/2005/8/layout/cycle4"/>
    <dgm:cxn modelId="{1A762F48-40C4-404D-8AEB-DB0A5C9A2375}" type="presParOf" srcId="{57E25529-552B-4FF2-AFBA-E915A107FCD6}" destId="{CE49C2C6-2244-4082-A4A0-F316B4728ED3}" srcOrd="2" destOrd="0" presId="urn:microsoft.com/office/officeart/2005/8/layout/cycle4"/>
    <dgm:cxn modelId="{4BA8AC9B-3724-47DE-AE58-278322ED6C31}" type="presParOf" srcId="{57E25529-552B-4FF2-AFBA-E915A107FCD6}" destId="{A5DADF31-05F1-4E81-85EC-6022B440EDF0}" srcOrd="3" destOrd="0" presId="urn:microsoft.com/office/officeart/2005/8/layout/cycle4"/>
    <dgm:cxn modelId="{DD6A2D7E-1B09-4178-A926-FE5319803FBC}" type="presParOf" srcId="{57E25529-552B-4FF2-AFBA-E915A107FCD6}" destId="{7C0FD0B3-5C10-486E-A401-23386CDB540A}" srcOrd="4" destOrd="0" presId="urn:microsoft.com/office/officeart/2005/8/layout/cycle4"/>
    <dgm:cxn modelId="{0759F064-C23B-4FCD-987D-FDC3F0799B72}" type="presParOf" srcId="{6EDC999A-B5E3-4EFC-902F-EC779CAB6DAB}" destId="{E8003DBB-AACB-4219-9FA4-78FBF70AB3D6}" srcOrd="2" destOrd="0" presId="urn:microsoft.com/office/officeart/2005/8/layout/cycle4"/>
    <dgm:cxn modelId="{2AAE9C52-B9FA-413D-BACC-AC1E6E36E28C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A38BBB42-0D68-403C-BDEA-384B5030C031}" type="presOf" srcId="{8CDF2564-32C1-40ED-9F85-E72AB7CBFE53}" destId="{5F75259D-2C0F-4DA9-8F3D-DF083B69A165}" srcOrd="0" destOrd="0" presId="urn:microsoft.com/office/officeart/2005/8/layout/cycle4"/>
    <dgm:cxn modelId="{685C5D15-16F2-46AF-807E-5070AB7A900A}" type="presOf" srcId="{0CBF5E35-21AD-4A90-97CD-42E38FC72AB9}" destId="{4B7BCDA1-5D90-4B4B-A49A-E143B72F9DBA}" srcOrd="0" destOrd="0" presId="urn:microsoft.com/office/officeart/2005/8/layout/cycle4"/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378BB69C-7AAA-49BD-BA73-F897AE86459D}" type="presOf" srcId="{23DF443C-DCCC-4BAE-860D-55D9D9FBD22C}" destId="{6EDC999A-B5E3-4EFC-902F-EC779CAB6DAB}" srcOrd="0" destOrd="0" presId="urn:microsoft.com/office/officeart/2005/8/layout/cycle4"/>
    <dgm:cxn modelId="{059A3849-397D-4DD8-9228-391DEA566929}" type="presOf" srcId="{1E1C7DEE-2E22-4DF0-8B19-EE2A6DECD928}" destId="{CE49C2C6-2244-4082-A4A0-F316B4728ED3}" srcOrd="0" destOrd="0" presId="urn:microsoft.com/office/officeart/2005/8/layout/cycle4"/>
    <dgm:cxn modelId="{1C524A45-6A56-4FF2-BF91-C4EAB6A1A2E4}" type="presOf" srcId="{4CFD18B1-DFFF-4665-856A-F0649C307419}" destId="{A5DADF31-05F1-4E81-85EC-6022B440EDF0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367F7435-F8D6-42AC-8F14-5C905A31E502}" type="presParOf" srcId="{6EDC999A-B5E3-4EFC-902F-EC779CAB6DAB}" destId="{EAB13E6E-856F-4BE1-8FB0-0122BA659DC6}" srcOrd="0" destOrd="0" presId="urn:microsoft.com/office/officeart/2005/8/layout/cycle4"/>
    <dgm:cxn modelId="{1237163A-D8CE-4831-8569-D87787FB9258}" type="presParOf" srcId="{EAB13E6E-856F-4BE1-8FB0-0122BA659DC6}" destId="{61F6FF0B-6A55-4B52-AF0F-CFA1125E9440}" srcOrd="0" destOrd="0" presId="urn:microsoft.com/office/officeart/2005/8/layout/cycle4"/>
    <dgm:cxn modelId="{738D928E-0515-4ABB-A97E-B787B913F92F}" type="presParOf" srcId="{6EDC999A-B5E3-4EFC-902F-EC779CAB6DAB}" destId="{57E25529-552B-4FF2-AFBA-E915A107FCD6}" srcOrd="1" destOrd="0" presId="urn:microsoft.com/office/officeart/2005/8/layout/cycle4"/>
    <dgm:cxn modelId="{590B8E1B-7CE7-4DB5-B798-2B2F3EE8E128}" type="presParOf" srcId="{57E25529-552B-4FF2-AFBA-E915A107FCD6}" destId="{4B7BCDA1-5D90-4B4B-A49A-E143B72F9DBA}" srcOrd="0" destOrd="0" presId="urn:microsoft.com/office/officeart/2005/8/layout/cycle4"/>
    <dgm:cxn modelId="{87D3BC17-1807-41BA-999A-F14880FBBEEE}" type="presParOf" srcId="{57E25529-552B-4FF2-AFBA-E915A107FCD6}" destId="{5F75259D-2C0F-4DA9-8F3D-DF083B69A165}" srcOrd="1" destOrd="0" presId="urn:microsoft.com/office/officeart/2005/8/layout/cycle4"/>
    <dgm:cxn modelId="{FE98C64D-757E-4568-9D84-1598649BB812}" type="presParOf" srcId="{57E25529-552B-4FF2-AFBA-E915A107FCD6}" destId="{CE49C2C6-2244-4082-A4A0-F316B4728ED3}" srcOrd="2" destOrd="0" presId="urn:microsoft.com/office/officeart/2005/8/layout/cycle4"/>
    <dgm:cxn modelId="{FD8B91A0-3C8D-499E-A276-41F7BB09C6FC}" type="presParOf" srcId="{57E25529-552B-4FF2-AFBA-E915A107FCD6}" destId="{A5DADF31-05F1-4E81-85EC-6022B440EDF0}" srcOrd="3" destOrd="0" presId="urn:microsoft.com/office/officeart/2005/8/layout/cycle4"/>
    <dgm:cxn modelId="{5BDD42CA-F8C0-4823-A7E2-CE6A37B0F486}" type="presParOf" srcId="{57E25529-552B-4FF2-AFBA-E915A107FCD6}" destId="{7C0FD0B3-5C10-486E-A401-23386CDB540A}" srcOrd="4" destOrd="0" presId="urn:microsoft.com/office/officeart/2005/8/layout/cycle4"/>
    <dgm:cxn modelId="{5100F9EC-7DDC-4AB0-A63B-C518FE31A9D4}" type="presParOf" srcId="{6EDC999A-B5E3-4EFC-902F-EC779CAB6DAB}" destId="{E8003DBB-AACB-4219-9FA4-78FBF70AB3D6}" srcOrd="2" destOrd="0" presId="urn:microsoft.com/office/officeart/2005/8/layout/cycle4"/>
    <dgm:cxn modelId="{AB3CE0DD-3265-4F89-8480-0955CE63F2E5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9BEA8158-349E-4060-81D7-826356620A22}" type="presOf" srcId="{0CBF5E35-21AD-4A90-97CD-42E38FC72AB9}" destId="{4B7BCDA1-5D90-4B4B-A49A-E143B72F9DBA}" srcOrd="0" destOrd="0" presId="urn:microsoft.com/office/officeart/2005/8/layout/cycle4"/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C6AC8314-030A-4E29-AE40-E45C157E168E}" type="presOf" srcId="{1E1C7DEE-2E22-4DF0-8B19-EE2A6DECD928}" destId="{CE49C2C6-2244-4082-A4A0-F316B4728ED3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484E560C-5857-4AF3-ADFF-8940AC7F8B6F}" type="presOf" srcId="{8CDF2564-32C1-40ED-9F85-E72AB7CBFE53}" destId="{5F75259D-2C0F-4DA9-8F3D-DF083B69A165}" srcOrd="0" destOrd="0" presId="urn:microsoft.com/office/officeart/2005/8/layout/cycle4"/>
    <dgm:cxn modelId="{31C11010-6113-4F8D-8247-14050FB44FC2}" type="presOf" srcId="{4CFD18B1-DFFF-4665-856A-F0649C307419}" destId="{A5DADF31-05F1-4E81-85EC-6022B440EDF0}" srcOrd="0" destOrd="0" presId="urn:microsoft.com/office/officeart/2005/8/layout/cycle4"/>
    <dgm:cxn modelId="{95D73BEB-C789-4F37-A0EF-2809FDEB5913}" type="presOf" srcId="{23DF443C-DCCC-4BAE-860D-55D9D9FBD22C}" destId="{6EDC999A-B5E3-4EFC-902F-EC779CAB6DAB}" srcOrd="0" destOrd="0" presId="urn:microsoft.com/office/officeart/2005/8/layout/cycle4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E6DB7D65-4A63-4DDF-B8AD-34470F9B6268}" type="presParOf" srcId="{6EDC999A-B5E3-4EFC-902F-EC779CAB6DAB}" destId="{EAB13E6E-856F-4BE1-8FB0-0122BA659DC6}" srcOrd="0" destOrd="0" presId="urn:microsoft.com/office/officeart/2005/8/layout/cycle4"/>
    <dgm:cxn modelId="{38669CF7-4397-4CBA-8348-CAA6442FC256}" type="presParOf" srcId="{EAB13E6E-856F-4BE1-8FB0-0122BA659DC6}" destId="{61F6FF0B-6A55-4B52-AF0F-CFA1125E9440}" srcOrd="0" destOrd="0" presId="urn:microsoft.com/office/officeart/2005/8/layout/cycle4"/>
    <dgm:cxn modelId="{328034DD-3D1E-4899-A7F5-5BB5C51BB3A0}" type="presParOf" srcId="{6EDC999A-B5E3-4EFC-902F-EC779CAB6DAB}" destId="{57E25529-552B-4FF2-AFBA-E915A107FCD6}" srcOrd="1" destOrd="0" presId="urn:microsoft.com/office/officeart/2005/8/layout/cycle4"/>
    <dgm:cxn modelId="{7B62261E-2B98-4651-A217-CC49536504E2}" type="presParOf" srcId="{57E25529-552B-4FF2-AFBA-E915A107FCD6}" destId="{4B7BCDA1-5D90-4B4B-A49A-E143B72F9DBA}" srcOrd="0" destOrd="0" presId="urn:microsoft.com/office/officeart/2005/8/layout/cycle4"/>
    <dgm:cxn modelId="{F78E1E72-D5CB-4EDC-AE34-B529878005A5}" type="presParOf" srcId="{57E25529-552B-4FF2-AFBA-E915A107FCD6}" destId="{5F75259D-2C0F-4DA9-8F3D-DF083B69A165}" srcOrd="1" destOrd="0" presId="urn:microsoft.com/office/officeart/2005/8/layout/cycle4"/>
    <dgm:cxn modelId="{34411EDB-E68C-4CA2-BECC-D5940E046D56}" type="presParOf" srcId="{57E25529-552B-4FF2-AFBA-E915A107FCD6}" destId="{CE49C2C6-2244-4082-A4A0-F316B4728ED3}" srcOrd="2" destOrd="0" presId="urn:microsoft.com/office/officeart/2005/8/layout/cycle4"/>
    <dgm:cxn modelId="{5B22A86D-6C60-41F8-BBA3-AA6F2DD98383}" type="presParOf" srcId="{57E25529-552B-4FF2-AFBA-E915A107FCD6}" destId="{A5DADF31-05F1-4E81-85EC-6022B440EDF0}" srcOrd="3" destOrd="0" presId="urn:microsoft.com/office/officeart/2005/8/layout/cycle4"/>
    <dgm:cxn modelId="{13AC414A-069D-48A3-B579-A7421645A731}" type="presParOf" srcId="{57E25529-552B-4FF2-AFBA-E915A107FCD6}" destId="{7C0FD0B3-5C10-486E-A401-23386CDB540A}" srcOrd="4" destOrd="0" presId="urn:microsoft.com/office/officeart/2005/8/layout/cycle4"/>
    <dgm:cxn modelId="{C6822A0B-4783-4A8C-B9D3-7AAFD47B97E5}" type="presParOf" srcId="{6EDC999A-B5E3-4EFC-902F-EC779CAB6DAB}" destId="{E8003DBB-AACB-4219-9FA4-78FBF70AB3D6}" srcOrd="2" destOrd="0" presId="urn:microsoft.com/office/officeart/2005/8/layout/cycle4"/>
    <dgm:cxn modelId="{012F1BA7-F7EB-4EC0-ACA4-E34961CC6C8A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745A7916-4849-4209-BBF3-C679409BFF94}" type="presOf" srcId="{8CDF2564-32C1-40ED-9F85-E72AB7CBFE53}" destId="{5F75259D-2C0F-4DA9-8F3D-DF083B69A165}" srcOrd="0" destOrd="0" presId="urn:microsoft.com/office/officeart/2005/8/layout/cycle4"/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CBC07EAB-E2E0-4F3C-A3B3-292C40CE38A3}" type="presOf" srcId="{0CBF5E35-21AD-4A90-97CD-42E38FC72AB9}" destId="{4B7BCDA1-5D90-4B4B-A49A-E143B72F9DBA}" srcOrd="0" destOrd="0" presId="urn:microsoft.com/office/officeart/2005/8/layout/cycle4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88385AEC-AD5D-4DB7-ADC8-8FB3512E976B}" type="presOf" srcId="{4CFD18B1-DFFF-4665-856A-F0649C307419}" destId="{A5DADF31-05F1-4E81-85EC-6022B440EDF0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6C3B1700-450D-45E1-B820-881A0E57D27A}" type="presOf" srcId="{1E1C7DEE-2E22-4DF0-8B19-EE2A6DECD928}" destId="{CE49C2C6-2244-4082-A4A0-F316B4728ED3}" srcOrd="0" destOrd="0" presId="urn:microsoft.com/office/officeart/2005/8/layout/cycle4"/>
    <dgm:cxn modelId="{01E4FB6F-9E3C-44F0-A870-A739486F9484}" type="presOf" srcId="{23DF443C-DCCC-4BAE-860D-55D9D9FBD22C}" destId="{6EDC999A-B5E3-4EFC-902F-EC779CAB6DAB}" srcOrd="0" destOrd="0" presId="urn:microsoft.com/office/officeart/2005/8/layout/cycle4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83E3DC89-43FB-4F0E-9CE1-D7330A91CB86}" type="presParOf" srcId="{6EDC999A-B5E3-4EFC-902F-EC779CAB6DAB}" destId="{EAB13E6E-856F-4BE1-8FB0-0122BA659DC6}" srcOrd="0" destOrd="0" presId="urn:microsoft.com/office/officeart/2005/8/layout/cycle4"/>
    <dgm:cxn modelId="{D0A93457-438C-4416-8251-7A7DEED7FD7B}" type="presParOf" srcId="{EAB13E6E-856F-4BE1-8FB0-0122BA659DC6}" destId="{61F6FF0B-6A55-4B52-AF0F-CFA1125E9440}" srcOrd="0" destOrd="0" presId="urn:microsoft.com/office/officeart/2005/8/layout/cycle4"/>
    <dgm:cxn modelId="{2EA6B2BB-10C3-4874-886A-427EE4ECDAF8}" type="presParOf" srcId="{6EDC999A-B5E3-4EFC-902F-EC779CAB6DAB}" destId="{57E25529-552B-4FF2-AFBA-E915A107FCD6}" srcOrd="1" destOrd="0" presId="urn:microsoft.com/office/officeart/2005/8/layout/cycle4"/>
    <dgm:cxn modelId="{3D53F977-E525-4CED-B1AB-48EEB928D3A3}" type="presParOf" srcId="{57E25529-552B-4FF2-AFBA-E915A107FCD6}" destId="{4B7BCDA1-5D90-4B4B-A49A-E143B72F9DBA}" srcOrd="0" destOrd="0" presId="urn:microsoft.com/office/officeart/2005/8/layout/cycle4"/>
    <dgm:cxn modelId="{539CE33B-CCAD-4390-BB63-D7A48B7753E3}" type="presParOf" srcId="{57E25529-552B-4FF2-AFBA-E915A107FCD6}" destId="{5F75259D-2C0F-4DA9-8F3D-DF083B69A165}" srcOrd="1" destOrd="0" presId="urn:microsoft.com/office/officeart/2005/8/layout/cycle4"/>
    <dgm:cxn modelId="{1C9FAD87-5432-4229-AA17-34A04023EA96}" type="presParOf" srcId="{57E25529-552B-4FF2-AFBA-E915A107FCD6}" destId="{CE49C2C6-2244-4082-A4A0-F316B4728ED3}" srcOrd="2" destOrd="0" presId="urn:microsoft.com/office/officeart/2005/8/layout/cycle4"/>
    <dgm:cxn modelId="{262B0F0E-8FE9-47EC-938C-431FECB62222}" type="presParOf" srcId="{57E25529-552B-4FF2-AFBA-E915A107FCD6}" destId="{A5DADF31-05F1-4E81-85EC-6022B440EDF0}" srcOrd="3" destOrd="0" presId="urn:microsoft.com/office/officeart/2005/8/layout/cycle4"/>
    <dgm:cxn modelId="{9AD6077B-6DAB-4BE0-A00F-77E911593032}" type="presParOf" srcId="{57E25529-552B-4FF2-AFBA-E915A107FCD6}" destId="{7C0FD0B3-5C10-486E-A401-23386CDB540A}" srcOrd="4" destOrd="0" presId="urn:microsoft.com/office/officeart/2005/8/layout/cycle4"/>
    <dgm:cxn modelId="{DA8BD239-4A9F-4D5D-955C-C984CA110902}" type="presParOf" srcId="{6EDC999A-B5E3-4EFC-902F-EC779CAB6DAB}" destId="{E8003DBB-AACB-4219-9FA4-78FBF70AB3D6}" srcOrd="2" destOrd="0" presId="urn:microsoft.com/office/officeart/2005/8/layout/cycle4"/>
    <dgm:cxn modelId="{F66DF506-4D25-4C80-9614-6A7BF206FC15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tx2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E32FA457-B0B0-4655-BD50-6791BEC676FA}" type="presOf" srcId="{23DF443C-DCCC-4BAE-860D-55D9D9FBD22C}" destId="{6EDC999A-B5E3-4EFC-902F-EC779CAB6DAB}" srcOrd="0" destOrd="0" presId="urn:microsoft.com/office/officeart/2005/8/layout/cycle4"/>
    <dgm:cxn modelId="{7A2E379A-8911-4F7A-9700-8C007B5AAA99}" type="presOf" srcId="{1E1C7DEE-2E22-4DF0-8B19-EE2A6DECD928}" destId="{CE49C2C6-2244-4082-A4A0-F316B4728ED3}" srcOrd="0" destOrd="0" presId="urn:microsoft.com/office/officeart/2005/8/layout/cycle4"/>
    <dgm:cxn modelId="{D43BC4DE-2AE4-4113-B1F7-AE0BF35FD62F}" type="presOf" srcId="{8CDF2564-32C1-40ED-9F85-E72AB7CBFE53}" destId="{5F75259D-2C0F-4DA9-8F3D-DF083B69A165}" srcOrd="0" destOrd="0" presId="urn:microsoft.com/office/officeart/2005/8/layout/cycle4"/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8E55AEA1-24FF-45A1-8DA2-B43F59F7B25B}" type="presOf" srcId="{4CFD18B1-DFFF-4665-856A-F0649C307419}" destId="{A5DADF31-05F1-4E81-85EC-6022B440EDF0}" srcOrd="0" destOrd="0" presId="urn:microsoft.com/office/officeart/2005/8/layout/cycle4"/>
    <dgm:cxn modelId="{97110AAC-5BC0-4751-91B2-CDA42082AC04}" type="presOf" srcId="{0CBF5E35-21AD-4A90-97CD-42E38FC72AB9}" destId="{4B7BCDA1-5D90-4B4B-A49A-E143B72F9DBA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D29ECAB6-C141-4C9C-93C1-73924CD46E33}" type="presParOf" srcId="{6EDC999A-B5E3-4EFC-902F-EC779CAB6DAB}" destId="{EAB13E6E-856F-4BE1-8FB0-0122BA659DC6}" srcOrd="0" destOrd="0" presId="urn:microsoft.com/office/officeart/2005/8/layout/cycle4"/>
    <dgm:cxn modelId="{04C9E26A-750F-4DB1-A3A5-ED85B1C897B6}" type="presParOf" srcId="{EAB13E6E-856F-4BE1-8FB0-0122BA659DC6}" destId="{61F6FF0B-6A55-4B52-AF0F-CFA1125E9440}" srcOrd="0" destOrd="0" presId="urn:microsoft.com/office/officeart/2005/8/layout/cycle4"/>
    <dgm:cxn modelId="{7CB376EA-D0AE-4897-A83C-984D5C31E9A3}" type="presParOf" srcId="{6EDC999A-B5E3-4EFC-902F-EC779CAB6DAB}" destId="{57E25529-552B-4FF2-AFBA-E915A107FCD6}" srcOrd="1" destOrd="0" presId="urn:microsoft.com/office/officeart/2005/8/layout/cycle4"/>
    <dgm:cxn modelId="{DAD1769C-6C72-4F58-AE10-C34CD1EA5FED}" type="presParOf" srcId="{57E25529-552B-4FF2-AFBA-E915A107FCD6}" destId="{4B7BCDA1-5D90-4B4B-A49A-E143B72F9DBA}" srcOrd="0" destOrd="0" presId="urn:microsoft.com/office/officeart/2005/8/layout/cycle4"/>
    <dgm:cxn modelId="{2DA94527-AA20-4B04-AC65-A2D30E750DDC}" type="presParOf" srcId="{57E25529-552B-4FF2-AFBA-E915A107FCD6}" destId="{5F75259D-2C0F-4DA9-8F3D-DF083B69A165}" srcOrd="1" destOrd="0" presId="urn:microsoft.com/office/officeart/2005/8/layout/cycle4"/>
    <dgm:cxn modelId="{FEE08A96-1031-404C-9B4B-F3F590F1DA63}" type="presParOf" srcId="{57E25529-552B-4FF2-AFBA-E915A107FCD6}" destId="{CE49C2C6-2244-4082-A4A0-F316B4728ED3}" srcOrd="2" destOrd="0" presId="urn:microsoft.com/office/officeart/2005/8/layout/cycle4"/>
    <dgm:cxn modelId="{6D38FC5E-9272-462D-BF25-51E9B31E6AA7}" type="presParOf" srcId="{57E25529-552B-4FF2-AFBA-E915A107FCD6}" destId="{A5DADF31-05F1-4E81-85EC-6022B440EDF0}" srcOrd="3" destOrd="0" presId="urn:microsoft.com/office/officeart/2005/8/layout/cycle4"/>
    <dgm:cxn modelId="{1D4CE00F-F79F-47D4-A6FB-0FD1AA751508}" type="presParOf" srcId="{57E25529-552B-4FF2-AFBA-E915A107FCD6}" destId="{7C0FD0B3-5C10-486E-A401-23386CDB540A}" srcOrd="4" destOrd="0" presId="urn:microsoft.com/office/officeart/2005/8/layout/cycle4"/>
    <dgm:cxn modelId="{4AC924BE-959F-4FB2-A62A-89E40008414D}" type="presParOf" srcId="{6EDC999A-B5E3-4EFC-902F-EC779CAB6DAB}" destId="{E8003DBB-AACB-4219-9FA4-78FBF70AB3D6}" srcOrd="2" destOrd="0" presId="urn:microsoft.com/office/officeart/2005/8/layout/cycle4"/>
    <dgm:cxn modelId="{C1E224B4-58C4-4F07-9B52-81F2BC3E5C72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tx2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AB351B64-6D44-449D-BA3F-15DD59A448C1}" type="presOf" srcId="{0CBF5E35-21AD-4A90-97CD-42E38FC72AB9}" destId="{4B7BCDA1-5D90-4B4B-A49A-E143B72F9DBA}" srcOrd="0" destOrd="0" presId="urn:microsoft.com/office/officeart/2005/8/layout/cycle4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95AE537F-8C1F-49A1-81CF-1A630B9502BE}" type="presOf" srcId="{23DF443C-DCCC-4BAE-860D-55D9D9FBD22C}" destId="{6EDC999A-B5E3-4EFC-902F-EC779CAB6DAB}" srcOrd="0" destOrd="0" presId="urn:microsoft.com/office/officeart/2005/8/layout/cycle4"/>
    <dgm:cxn modelId="{30214F42-5FAC-4057-A211-743DB387676D}" type="presOf" srcId="{8CDF2564-32C1-40ED-9F85-E72AB7CBFE53}" destId="{5F75259D-2C0F-4DA9-8F3D-DF083B69A165}" srcOrd="0" destOrd="0" presId="urn:microsoft.com/office/officeart/2005/8/layout/cycle4"/>
    <dgm:cxn modelId="{DB19FF22-80E2-4F95-8DB2-4821B21DE382}" type="presOf" srcId="{4CFD18B1-DFFF-4665-856A-F0649C307419}" destId="{A5DADF31-05F1-4E81-85EC-6022B440EDF0}" srcOrd="0" destOrd="0" presId="urn:microsoft.com/office/officeart/2005/8/layout/cycle4"/>
    <dgm:cxn modelId="{50C1A07C-82C6-4547-BFE1-5BB6D3DD779D}" type="presOf" srcId="{1E1C7DEE-2E22-4DF0-8B19-EE2A6DECD928}" destId="{CE49C2C6-2244-4082-A4A0-F316B4728ED3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DA841AED-39C9-4F76-B56C-211F925A424B}" type="presParOf" srcId="{6EDC999A-B5E3-4EFC-902F-EC779CAB6DAB}" destId="{EAB13E6E-856F-4BE1-8FB0-0122BA659DC6}" srcOrd="0" destOrd="0" presId="urn:microsoft.com/office/officeart/2005/8/layout/cycle4"/>
    <dgm:cxn modelId="{F3CDA078-4F42-41F9-8A7E-81582C6E90CA}" type="presParOf" srcId="{EAB13E6E-856F-4BE1-8FB0-0122BA659DC6}" destId="{61F6FF0B-6A55-4B52-AF0F-CFA1125E9440}" srcOrd="0" destOrd="0" presId="urn:microsoft.com/office/officeart/2005/8/layout/cycle4"/>
    <dgm:cxn modelId="{BDAE9F62-D26F-476D-B89D-5A60BEDAB7B0}" type="presParOf" srcId="{6EDC999A-B5E3-4EFC-902F-EC779CAB6DAB}" destId="{57E25529-552B-4FF2-AFBA-E915A107FCD6}" srcOrd="1" destOrd="0" presId="urn:microsoft.com/office/officeart/2005/8/layout/cycle4"/>
    <dgm:cxn modelId="{DCC6926C-2D10-48DE-90E7-74A54B917990}" type="presParOf" srcId="{57E25529-552B-4FF2-AFBA-E915A107FCD6}" destId="{4B7BCDA1-5D90-4B4B-A49A-E143B72F9DBA}" srcOrd="0" destOrd="0" presId="urn:microsoft.com/office/officeart/2005/8/layout/cycle4"/>
    <dgm:cxn modelId="{8CA09865-D5CE-4461-B36A-A988CBF645A9}" type="presParOf" srcId="{57E25529-552B-4FF2-AFBA-E915A107FCD6}" destId="{5F75259D-2C0F-4DA9-8F3D-DF083B69A165}" srcOrd="1" destOrd="0" presId="urn:microsoft.com/office/officeart/2005/8/layout/cycle4"/>
    <dgm:cxn modelId="{E7E8CA97-6FFA-4D80-871A-4DA41AB228B5}" type="presParOf" srcId="{57E25529-552B-4FF2-AFBA-E915A107FCD6}" destId="{CE49C2C6-2244-4082-A4A0-F316B4728ED3}" srcOrd="2" destOrd="0" presId="urn:microsoft.com/office/officeart/2005/8/layout/cycle4"/>
    <dgm:cxn modelId="{9E407A01-AB37-4937-A4AD-B3334E71E167}" type="presParOf" srcId="{57E25529-552B-4FF2-AFBA-E915A107FCD6}" destId="{A5DADF31-05F1-4E81-85EC-6022B440EDF0}" srcOrd="3" destOrd="0" presId="urn:microsoft.com/office/officeart/2005/8/layout/cycle4"/>
    <dgm:cxn modelId="{D5822420-AA33-4CF2-84FF-47098383C540}" type="presParOf" srcId="{57E25529-552B-4FF2-AFBA-E915A107FCD6}" destId="{7C0FD0B3-5C10-486E-A401-23386CDB540A}" srcOrd="4" destOrd="0" presId="urn:microsoft.com/office/officeart/2005/8/layout/cycle4"/>
    <dgm:cxn modelId="{919F0290-7CE1-44E8-8FDC-61547E13BCE6}" type="presParOf" srcId="{6EDC999A-B5E3-4EFC-902F-EC779CAB6DAB}" destId="{E8003DBB-AACB-4219-9FA4-78FBF70AB3D6}" srcOrd="2" destOrd="0" presId="urn:microsoft.com/office/officeart/2005/8/layout/cycle4"/>
    <dgm:cxn modelId="{283BCFA9-7ED0-4261-8CA6-C8401C9285F9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B6C2A771-6039-4588-A450-AC2BF705FE91}" type="presOf" srcId="{8CDF2564-32C1-40ED-9F85-E72AB7CBFE53}" destId="{5F75259D-2C0F-4DA9-8F3D-DF083B69A165}" srcOrd="0" destOrd="0" presId="urn:microsoft.com/office/officeart/2005/8/layout/cycle4"/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6FFB9BE0-6A0E-4378-888F-69CE5C45CAF6}" type="presOf" srcId="{4CFD18B1-DFFF-4665-856A-F0649C307419}" destId="{A5DADF31-05F1-4E81-85EC-6022B440EDF0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E35E9712-0358-491C-9D46-B6BCC248F346}" type="presOf" srcId="{0CBF5E35-21AD-4A90-97CD-42E38FC72AB9}" destId="{4B7BCDA1-5D90-4B4B-A49A-E143B72F9DBA}" srcOrd="0" destOrd="0" presId="urn:microsoft.com/office/officeart/2005/8/layout/cycle4"/>
    <dgm:cxn modelId="{09A44DD1-A83C-40C1-A919-831F6FDEBEDD}" type="presOf" srcId="{23DF443C-DCCC-4BAE-860D-55D9D9FBD22C}" destId="{6EDC999A-B5E3-4EFC-902F-EC779CAB6DAB}" srcOrd="0" destOrd="0" presId="urn:microsoft.com/office/officeart/2005/8/layout/cycle4"/>
    <dgm:cxn modelId="{E23C925E-C0DC-4A39-B460-2536639C6D9B}" type="presOf" srcId="{1E1C7DEE-2E22-4DF0-8B19-EE2A6DECD928}" destId="{CE49C2C6-2244-4082-A4A0-F316B4728ED3}" srcOrd="0" destOrd="0" presId="urn:microsoft.com/office/officeart/2005/8/layout/cycle4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C203F213-F75E-454B-A2B4-C356A594989C}" type="presParOf" srcId="{6EDC999A-B5E3-4EFC-902F-EC779CAB6DAB}" destId="{EAB13E6E-856F-4BE1-8FB0-0122BA659DC6}" srcOrd="0" destOrd="0" presId="urn:microsoft.com/office/officeart/2005/8/layout/cycle4"/>
    <dgm:cxn modelId="{96FE3E33-4A9C-4E95-BB6D-8A3480D5BD25}" type="presParOf" srcId="{EAB13E6E-856F-4BE1-8FB0-0122BA659DC6}" destId="{61F6FF0B-6A55-4B52-AF0F-CFA1125E9440}" srcOrd="0" destOrd="0" presId="urn:microsoft.com/office/officeart/2005/8/layout/cycle4"/>
    <dgm:cxn modelId="{8029089B-EAD3-4C68-A479-42CE608A75D4}" type="presParOf" srcId="{6EDC999A-B5E3-4EFC-902F-EC779CAB6DAB}" destId="{57E25529-552B-4FF2-AFBA-E915A107FCD6}" srcOrd="1" destOrd="0" presId="urn:microsoft.com/office/officeart/2005/8/layout/cycle4"/>
    <dgm:cxn modelId="{FB187CE3-0F22-4212-B301-E11B64C44B56}" type="presParOf" srcId="{57E25529-552B-4FF2-AFBA-E915A107FCD6}" destId="{4B7BCDA1-5D90-4B4B-A49A-E143B72F9DBA}" srcOrd="0" destOrd="0" presId="urn:microsoft.com/office/officeart/2005/8/layout/cycle4"/>
    <dgm:cxn modelId="{96E02686-F9B5-4D6E-B0F9-555A8890595C}" type="presParOf" srcId="{57E25529-552B-4FF2-AFBA-E915A107FCD6}" destId="{5F75259D-2C0F-4DA9-8F3D-DF083B69A165}" srcOrd="1" destOrd="0" presId="urn:microsoft.com/office/officeart/2005/8/layout/cycle4"/>
    <dgm:cxn modelId="{4E86E6E9-16F6-48D1-8F87-B15CA246B49D}" type="presParOf" srcId="{57E25529-552B-4FF2-AFBA-E915A107FCD6}" destId="{CE49C2C6-2244-4082-A4A0-F316B4728ED3}" srcOrd="2" destOrd="0" presId="urn:microsoft.com/office/officeart/2005/8/layout/cycle4"/>
    <dgm:cxn modelId="{3D5F679C-362B-4435-80C5-89CDD209F62C}" type="presParOf" srcId="{57E25529-552B-4FF2-AFBA-E915A107FCD6}" destId="{A5DADF31-05F1-4E81-85EC-6022B440EDF0}" srcOrd="3" destOrd="0" presId="urn:microsoft.com/office/officeart/2005/8/layout/cycle4"/>
    <dgm:cxn modelId="{C6A0D2F8-FF1D-4E3E-BA48-3876F3FC5D42}" type="presParOf" srcId="{57E25529-552B-4FF2-AFBA-E915A107FCD6}" destId="{7C0FD0B3-5C10-486E-A401-23386CDB540A}" srcOrd="4" destOrd="0" presId="urn:microsoft.com/office/officeart/2005/8/layout/cycle4"/>
    <dgm:cxn modelId="{6050CEF9-AC61-4660-AF18-B8EDF522B3BB}" type="presParOf" srcId="{6EDC999A-B5E3-4EFC-902F-EC779CAB6DAB}" destId="{E8003DBB-AACB-4219-9FA4-78FBF70AB3D6}" srcOrd="2" destOrd="0" presId="urn:microsoft.com/office/officeart/2005/8/layout/cycle4"/>
    <dgm:cxn modelId="{3976FAB3-DB24-4523-8226-6402F144EC34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2CD74186-8BBA-4225-98E6-A06A8C19097A}" type="presOf" srcId="{0CBF5E35-21AD-4A90-97CD-42E38FC72AB9}" destId="{4B7BCDA1-5D90-4B4B-A49A-E143B72F9DBA}" srcOrd="0" destOrd="0" presId="urn:microsoft.com/office/officeart/2005/8/layout/cycle4"/>
    <dgm:cxn modelId="{D3A6EA18-25F8-4D3C-B457-2039D1E54376}" type="presOf" srcId="{1E1C7DEE-2E22-4DF0-8B19-EE2A6DECD928}" destId="{CE49C2C6-2244-4082-A4A0-F316B4728ED3}" srcOrd="0" destOrd="0" presId="urn:microsoft.com/office/officeart/2005/8/layout/cycle4"/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3850C9EA-C678-4BC6-BAD7-86534E06D94E}" type="presOf" srcId="{8CDF2564-32C1-40ED-9F85-E72AB7CBFE53}" destId="{5F75259D-2C0F-4DA9-8F3D-DF083B69A165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F3F7F220-5712-42AF-9E88-54AB460F7459}" type="presOf" srcId="{4CFD18B1-DFFF-4665-856A-F0649C307419}" destId="{A5DADF31-05F1-4E81-85EC-6022B440EDF0}" srcOrd="0" destOrd="0" presId="urn:microsoft.com/office/officeart/2005/8/layout/cycle4"/>
    <dgm:cxn modelId="{722DCE97-CE51-422B-A73B-08348C1F1926}" type="presOf" srcId="{23DF443C-DCCC-4BAE-860D-55D9D9FBD22C}" destId="{6EDC999A-B5E3-4EFC-902F-EC779CAB6DAB}" srcOrd="0" destOrd="0" presId="urn:microsoft.com/office/officeart/2005/8/layout/cycle4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6BF5F6E2-EC53-428B-AD0B-00628155303A}" type="presParOf" srcId="{6EDC999A-B5E3-4EFC-902F-EC779CAB6DAB}" destId="{EAB13E6E-856F-4BE1-8FB0-0122BA659DC6}" srcOrd="0" destOrd="0" presId="urn:microsoft.com/office/officeart/2005/8/layout/cycle4"/>
    <dgm:cxn modelId="{D001028B-442D-4B7A-A00F-DEC332C17E76}" type="presParOf" srcId="{EAB13E6E-856F-4BE1-8FB0-0122BA659DC6}" destId="{61F6FF0B-6A55-4B52-AF0F-CFA1125E9440}" srcOrd="0" destOrd="0" presId="urn:microsoft.com/office/officeart/2005/8/layout/cycle4"/>
    <dgm:cxn modelId="{091370C8-36A8-4BD6-8D8F-CD60C8B20843}" type="presParOf" srcId="{6EDC999A-B5E3-4EFC-902F-EC779CAB6DAB}" destId="{57E25529-552B-4FF2-AFBA-E915A107FCD6}" srcOrd="1" destOrd="0" presId="urn:microsoft.com/office/officeart/2005/8/layout/cycle4"/>
    <dgm:cxn modelId="{A3F840CF-6B47-4CF6-A5C4-C5DF1412AC06}" type="presParOf" srcId="{57E25529-552B-4FF2-AFBA-E915A107FCD6}" destId="{4B7BCDA1-5D90-4B4B-A49A-E143B72F9DBA}" srcOrd="0" destOrd="0" presId="urn:microsoft.com/office/officeart/2005/8/layout/cycle4"/>
    <dgm:cxn modelId="{AE7BAE35-9F6D-41C8-9FF6-7CE9C22A4661}" type="presParOf" srcId="{57E25529-552B-4FF2-AFBA-E915A107FCD6}" destId="{5F75259D-2C0F-4DA9-8F3D-DF083B69A165}" srcOrd="1" destOrd="0" presId="urn:microsoft.com/office/officeart/2005/8/layout/cycle4"/>
    <dgm:cxn modelId="{B9EF17CD-EABA-4798-85A0-0C835CCDCF47}" type="presParOf" srcId="{57E25529-552B-4FF2-AFBA-E915A107FCD6}" destId="{CE49C2C6-2244-4082-A4A0-F316B4728ED3}" srcOrd="2" destOrd="0" presId="urn:microsoft.com/office/officeart/2005/8/layout/cycle4"/>
    <dgm:cxn modelId="{0F0D3166-C3B2-40EC-B2AB-03420643C603}" type="presParOf" srcId="{57E25529-552B-4FF2-AFBA-E915A107FCD6}" destId="{A5DADF31-05F1-4E81-85EC-6022B440EDF0}" srcOrd="3" destOrd="0" presId="urn:microsoft.com/office/officeart/2005/8/layout/cycle4"/>
    <dgm:cxn modelId="{5F73C755-9964-4B7F-8410-97A81704767D}" type="presParOf" srcId="{57E25529-552B-4FF2-AFBA-E915A107FCD6}" destId="{7C0FD0B3-5C10-486E-A401-23386CDB540A}" srcOrd="4" destOrd="0" presId="urn:microsoft.com/office/officeart/2005/8/layout/cycle4"/>
    <dgm:cxn modelId="{23B2D801-94E6-492B-9491-7EAD1992837C}" type="presParOf" srcId="{6EDC999A-B5E3-4EFC-902F-EC779CAB6DAB}" destId="{E8003DBB-AACB-4219-9FA4-78FBF70AB3D6}" srcOrd="2" destOrd="0" presId="urn:microsoft.com/office/officeart/2005/8/layout/cycle4"/>
    <dgm:cxn modelId="{61E99939-7538-4B48-B088-F2A81E67384A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83AA5178-0AC9-4E83-8548-A41DFD6CFFB8}" type="presOf" srcId="{23DF443C-DCCC-4BAE-860D-55D9D9FBD22C}" destId="{6EDC999A-B5E3-4EFC-902F-EC779CAB6DAB}" srcOrd="0" destOrd="0" presId="urn:microsoft.com/office/officeart/2005/8/layout/cycle4"/>
    <dgm:cxn modelId="{59FE049B-FF0A-49DC-981E-A5E736D6FA1B}" type="presOf" srcId="{0CBF5E35-21AD-4A90-97CD-42E38FC72AB9}" destId="{4B7BCDA1-5D90-4B4B-A49A-E143B72F9DBA}" srcOrd="0" destOrd="0" presId="urn:microsoft.com/office/officeart/2005/8/layout/cycle4"/>
    <dgm:cxn modelId="{A1180AAC-75DF-4637-B27E-1E732ADD2484}" type="presOf" srcId="{4CFD18B1-DFFF-4665-856A-F0649C307419}" destId="{A5DADF31-05F1-4E81-85EC-6022B440EDF0}" srcOrd="0" destOrd="0" presId="urn:microsoft.com/office/officeart/2005/8/layout/cycle4"/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CC1AFDCD-4B42-4798-BC7B-2847FEC1EE1A}" type="presOf" srcId="{1E1C7DEE-2E22-4DF0-8B19-EE2A6DECD928}" destId="{CE49C2C6-2244-4082-A4A0-F316B4728ED3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FE3A1F18-4BD1-4085-8E8A-DCC68A4F7FE3}" type="presOf" srcId="{8CDF2564-32C1-40ED-9F85-E72AB7CBFE53}" destId="{5F75259D-2C0F-4DA9-8F3D-DF083B69A165}" srcOrd="0" destOrd="0" presId="urn:microsoft.com/office/officeart/2005/8/layout/cycle4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165904E7-4AFC-4E0D-A26D-A259ECAAB087}" type="presParOf" srcId="{6EDC999A-B5E3-4EFC-902F-EC779CAB6DAB}" destId="{EAB13E6E-856F-4BE1-8FB0-0122BA659DC6}" srcOrd="0" destOrd="0" presId="urn:microsoft.com/office/officeart/2005/8/layout/cycle4"/>
    <dgm:cxn modelId="{EE7617B0-B159-4751-BB06-73EC2618D745}" type="presParOf" srcId="{EAB13E6E-856F-4BE1-8FB0-0122BA659DC6}" destId="{61F6FF0B-6A55-4B52-AF0F-CFA1125E9440}" srcOrd="0" destOrd="0" presId="urn:microsoft.com/office/officeart/2005/8/layout/cycle4"/>
    <dgm:cxn modelId="{3EDCD247-0E16-479C-9D4E-C90C93B2BA11}" type="presParOf" srcId="{6EDC999A-B5E3-4EFC-902F-EC779CAB6DAB}" destId="{57E25529-552B-4FF2-AFBA-E915A107FCD6}" srcOrd="1" destOrd="0" presId="urn:microsoft.com/office/officeart/2005/8/layout/cycle4"/>
    <dgm:cxn modelId="{4B397A37-CA8C-41EB-87A5-3E124F030557}" type="presParOf" srcId="{57E25529-552B-4FF2-AFBA-E915A107FCD6}" destId="{4B7BCDA1-5D90-4B4B-A49A-E143B72F9DBA}" srcOrd="0" destOrd="0" presId="urn:microsoft.com/office/officeart/2005/8/layout/cycle4"/>
    <dgm:cxn modelId="{BF04A14B-C3DA-411E-8A7D-F5E552C502FB}" type="presParOf" srcId="{57E25529-552B-4FF2-AFBA-E915A107FCD6}" destId="{5F75259D-2C0F-4DA9-8F3D-DF083B69A165}" srcOrd="1" destOrd="0" presId="urn:microsoft.com/office/officeart/2005/8/layout/cycle4"/>
    <dgm:cxn modelId="{AEB7E52F-6EB3-4618-85CB-BE85F8871A25}" type="presParOf" srcId="{57E25529-552B-4FF2-AFBA-E915A107FCD6}" destId="{CE49C2C6-2244-4082-A4A0-F316B4728ED3}" srcOrd="2" destOrd="0" presId="urn:microsoft.com/office/officeart/2005/8/layout/cycle4"/>
    <dgm:cxn modelId="{09030447-3410-4824-B3E9-00E77A69EE77}" type="presParOf" srcId="{57E25529-552B-4FF2-AFBA-E915A107FCD6}" destId="{A5DADF31-05F1-4E81-85EC-6022B440EDF0}" srcOrd="3" destOrd="0" presId="urn:microsoft.com/office/officeart/2005/8/layout/cycle4"/>
    <dgm:cxn modelId="{E264640C-E49A-4A22-9C9C-076D80133A02}" type="presParOf" srcId="{57E25529-552B-4FF2-AFBA-E915A107FCD6}" destId="{7C0FD0B3-5C10-486E-A401-23386CDB540A}" srcOrd="4" destOrd="0" presId="urn:microsoft.com/office/officeart/2005/8/layout/cycle4"/>
    <dgm:cxn modelId="{47FBC06C-EA42-4348-A50B-78DCE4125A69}" type="presParOf" srcId="{6EDC999A-B5E3-4EFC-902F-EC779CAB6DAB}" destId="{E8003DBB-AACB-4219-9FA4-78FBF70AB3D6}" srcOrd="2" destOrd="0" presId="urn:microsoft.com/office/officeart/2005/8/layout/cycle4"/>
    <dgm:cxn modelId="{4FF40280-F8ED-4A61-9D46-54F51F3D8003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 smtClean="0"/>
            <a:t>A</a:t>
          </a:r>
          <a:endParaRPr lang="pt-BR" dirty="0"/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tx2"/>
        </a:solidFill>
      </dgm:spPr>
      <dgm:t>
        <a:bodyPr/>
        <a:lstStyle/>
        <a:p>
          <a:r>
            <a:rPr lang="pt-BR" dirty="0" smtClean="0"/>
            <a:t>P</a:t>
          </a:r>
          <a:endParaRPr lang="pt-BR" dirty="0"/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rgbClr val="339933"/>
        </a:solidFill>
      </dgm:spPr>
      <dgm:t>
        <a:bodyPr/>
        <a:lstStyle/>
        <a:p>
          <a:r>
            <a:rPr lang="pt-BR" dirty="0" smtClean="0"/>
            <a:t>D</a:t>
          </a:r>
          <a:endParaRPr lang="pt-BR" dirty="0"/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/>
            <a:t>C</a:t>
          </a:r>
          <a:endParaRPr lang="pt-BR" dirty="0"/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A71D4B15-2EA3-410D-9337-5768918938EC}" type="presOf" srcId="{0CBF5E35-21AD-4A90-97CD-42E38FC72AB9}" destId="{4B7BCDA1-5D90-4B4B-A49A-E143B72F9DBA}" srcOrd="0" destOrd="0" presId="urn:microsoft.com/office/officeart/2005/8/layout/cycle4"/>
    <dgm:cxn modelId="{29DF5104-CD06-4833-AEEF-E102772F1C5A}" type="presOf" srcId="{8CDF2564-32C1-40ED-9F85-E72AB7CBFE53}" destId="{5F75259D-2C0F-4DA9-8F3D-DF083B69A165}" srcOrd="0" destOrd="0" presId="urn:microsoft.com/office/officeart/2005/8/layout/cycle4"/>
    <dgm:cxn modelId="{A311F5A5-A25D-4A20-AD9B-A64268A25002}" type="presOf" srcId="{1E1C7DEE-2E22-4DF0-8B19-EE2A6DECD928}" destId="{CE49C2C6-2244-4082-A4A0-F316B4728ED3}" srcOrd="0" destOrd="0" presId="urn:microsoft.com/office/officeart/2005/8/layout/cycle4"/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313B7ED8-5BD0-44DD-B873-84EB35C1D190}" type="presOf" srcId="{4CFD18B1-DFFF-4665-856A-F0649C307419}" destId="{A5DADF31-05F1-4E81-85EC-6022B440EDF0}" srcOrd="0" destOrd="0" presId="urn:microsoft.com/office/officeart/2005/8/layout/cycle4"/>
    <dgm:cxn modelId="{A78889F3-3FF3-44FD-BB53-E5601D747BBB}" type="presOf" srcId="{23DF443C-DCCC-4BAE-860D-55D9D9FBD22C}" destId="{6EDC999A-B5E3-4EFC-902F-EC779CAB6DAB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78F41D5D-0654-4DAB-9C18-8056FE5DF6BA}" type="presParOf" srcId="{6EDC999A-B5E3-4EFC-902F-EC779CAB6DAB}" destId="{EAB13E6E-856F-4BE1-8FB0-0122BA659DC6}" srcOrd="0" destOrd="0" presId="urn:microsoft.com/office/officeart/2005/8/layout/cycle4"/>
    <dgm:cxn modelId="{FBBDE265-643F-4EE1-81B5-F4C15061B3EE}" type="presParOf" srcId="{EAB13E6E-856F-4BE1-8FB0-0122BA659DC6}" destId="{61F6FF0B-6A55-4B52-AF0F-CFA1125E9440}" srcOrd="0" destOrd="0" presId="urn:microsoft.com/office/officeart/2005/8/layout/cycle4"/>
    <dgm:cxn modelId="{132988EF-3AF4-481C-8EB3-E0BA30F22B18}" type="presParOf" srcId="{6EDC999A-B5E3-4EFC-902F-EC779CAB6DAB}" destId="{57E25529-552B-4FF2-AFBA-E915A107FCD6}" srcOrd="1" destOrd="0" presId="urn:microsoft.com/office/officeart/2005/8/layout/cycle4"/>
    <dgm:cxn modelId="{2834F123-9A4A-4323-AE46-5E27D14FDA42}" type="presParOf" srcId="{57E25529-552B-4FF2-AFBA-E915A107FCD6}" destId="{4B7BCDA1-5D90-4B4B-A49A-E143B72F9DBA}" srcOrd="0" destOrd="0" presId="urn:microsoft.com/office/officeart/2005/8/layout/cycle4"/>
    <dgm:cxn modelId="{771B91B4-B925-4306-B5B8-E6168A1060FE}" type="presParOf" srcId="{57E25529-552B-4FF2-AFBA-E915A107FCD6}" destId="{5F75259D-2C0F-4DA9-8F3D-DF083B69A165}" srcOrd="1" destOrd="0" presId="urn:microsoft.com/office/officeart/2005/8/layout/cycle4"/>
    <dgm:cxn modelId="{4021CD40-1BC5-4102-A6E1-F6693B32F7AD}" type="presParOf" srcId="{57E25529-552B-4FF2-AFBA-E915A107FCD6}" destId="{CE49C2C6-2244-4082-A4A0-F316B4728ED3}" srcOrd="2" destOrd="0" presId="urn:microsoft.com/office/officeart/2005/8/layout/cycle4"/>
    <dgm:cxn modelId="{5A15F9E1-1309-474F-BBA2-A616E6501278}" type="presParOf" srcId="{57E25529-552B-4FF2-AFBA-E915A107FCD6}" destId="{A5DADF31-05F1-4E81-85EC-6022B440EDF0}" srcOrd="3" destOrd="0" presId="urn:microsoft.com/office/officeart/2005/8/layout/cycle4"/>
    <dgm:cxn modelId="{06F1DA04-ACBB-43D2-B3B3-CC62B5200932}" type="presParOf" srcId="{57E25529-552B-4FF2-AFBA-E915A107FCD6}" destId="{7C0FD0B3-5C10-486E-A401-23386CDB540A}" srcOrd="4" destOrd="0" presId="urn:microsoft.com/office/officeart/2005/8/layout/cycle4"/>
    <dgm:cxn modelId="{0B811359-7191-474D-8470-A31990C17B26}" type="presParOf" srcId="{6EDC999A-B5E3-4EFC-902F-EC779CAB6DAB}" destId="{E8003DBB-AACB-4219-9FA4-78FBF70AB3D6}" srcOrd="2" destOrd="0" presId="urn:microsoft.com/office/officeart/2005/8/layout/cycle4"/>
    <dgm:cxn modelId="{F9FD2831-AE17-46F9-A3D1-164DF4A6A2DF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6A81D520-4DDF-4FA9-A66E-B62CF9685664}" type="presOf" srcId="{23DF443C-DCCC-4BAE-860D-55D9D9FBD22C}" destId="{6EDC999A-B5E3-4EFC-902F-EC779CAB6DAB}" srcOrd="0" destOrd="0" presId="urn:microsoft.com/office/officeart/2005/8/layout/cycle4"/>
    <dgm:cxn modelId="{699ADF51-B73D-448B-B0B8-0FFB44FCF920}" type="presOf" srcId="{4CFD18B1-DFFF-4665-856A-F0649C307419}" destId="{A5DADF31-05F1-4E81-85EC-6022B440EDF0}" srcOrd="0" destOrd="0" presId="urn:microsoft.com/office/officeart/2005/8/layout/cycle4"/>
    <dgm:cxn modelId="{F0AB31BA-C9F0-4E2A-A7CC-182FE4D8F9E7}" type="presOf" srcId="{1E1C7DEE-2E22-4DF0-8B19-EE2A6DECD928}" destId="{CE49C2C6-2244-4082-A4A0-F316B4728ED3}" srcOrd="0" destOrd="0" presId="urn:microsoft.com/office/officeart/2005/8/layout/cycle4"/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14CE73EC-B459-435C-BF8B-5B44B21F2BFD}" type="presOf" srcId="{8CDF2564-32C1-40ED-9F85-E72AB7CBFE53}" destId="{5F75259D-2C0F-4DA9-8F3D-DF083B69A165}" srcOrd="0" destOrd="0" presId="urn:microsoft.com/office/officeart/2005/8/layout/cycle4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6C7CEDA7-C105-4B73-A9F4-5A0524F32571}" type="presOf" srcId="{0CBF5E35-21AD-4A90-97CD-42E38FC72AB9}" destId="{4B7BCDA1-5D90-4B4B-A49A-E143B72F9DBA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E1052395-A5D5-4038-8475-B832E18B6154}" type="presParOf" srcId="{6EDC999A-B5E3-4EFC-902F-EC779CAB6DAB}" destId="{EAB13E6E-856F-4BE1-8FB0-0122BA659DC6}" srcOrd="0" destOrd="0" presId="urn:microsoft.com/office/officeart/2005/8/layout/cycle4"/>
    <dgm:cxn modelId="{BA6A8F17-DB45-46BA-B9C5-AB1267575904}" type="presParOf" srcId="{EAB13E6E-856F-4BE1-8FB0-0122BA659DC6}" destId="{61F6FF0B-6A55-4B52-AF0F-CFA1125E9440}" srcOrd="0" destOrd="0" presId="urn:microsoft.com/office/officeart/2005/8/layout/cycle4"/>
    <dgm:cxn modelId="{1D7A2E9C-78B5-4BB8-930C-9CB0FF8CE0D0}" type="presParOf" srcId="{6EDC999A-B5E3-4EFC-902F-EC779CAB6DAB}" destId="{57E25529-552B-4FF2-AFBA-E915A107FCD6}" srcOrd="1" destOrd="0" presId="urn:microsoft.com/office/officeart/2005/8/layout/cycle4"/>
    <dgm:cxn modelId="{8D256DC8-097E-4E01-9D22-1EBBC34C1682}" type="presParOf" srcId="{57E25529-552B-4FF2-AFBA-E915A107FCD6}" destId="{4B7BCDA1-5D90-4B4B-A49A-E143B72F9DBA}" srcOrd="0" destOrd="0" presId="urn:microsoft.com/office/officeart/2005/8/layout/cycle4"/>
    <dgm:cxn modelId="{3BE3E9A7-999C-4B22-A8A1-32A7D9309B8F}" type="presParOf" srcId="{57E25529-552B-4FF2-AFBA-E915A107FCD6}" destId="{5F75259D-2C0F-4DA9-8F3D-DF083B69A165}" srcOrd="1" destOrd="0" presId="urn:microsoft.com/office/officeart/2005/8/layout/cycle4"/>
    <dgm:cxn modelId="{358DB19A-1D70-4778-A13B-2D95F9B28297}" type="presParOf" srcId="{57E25529-552B-4FF2-AFBA-E915A107FCD6}" destId="{CE49C2C6-2244-4082-A4A0-F316B4728ED3}" srcOrd="2" destOrd="0" presId="urn:microsoft.com/office/officeart/2005/8/layout/cycle4"/>
    <dgm:cxn modelId="{1239658B-B291-466E-A4C6-8FE23B6117D4}" type="presParOf" srcId="{57E25529-552B-4FF2-AFBA-E915A107FCD6}" destId="{A5DADF31-05F1-4E81-85EC-6022B440EDF0}" srcOrd="3" destOrd="0" presId="urn:microsoft.com/office/officeart/2005/8/layout/cycle4"/>
    <dgm:cxn modelId="{A7D0FAAA-BA29-4721-ABE1-65685B8DE219}" type="presParOf" srcId="{57E25529-552B-4FF2-AFBA-E915A107FCD6}" destId="{7C0FD0B3-5C10-486E-A401-23386CDB540A}" srcOrd="4" destOrd="0" presId="urn:microsoft.com/office/officeart/2005/8/layout/cycle4"/>
    <dgm:cxn modelId="{4C85394C-96EC-4DF3-8FA3-4C8B1246A0E2}" type="presParOf" srcId="{6EDC999A-B5E3-4EFC-902F-EC779CAB6DAB}" destId="{E8003DBB-AACB-4219-9FA4-78FBF70AB3D6}" srcOrd="2" destOrd="0" presId="urn:microsoft.com/office/officeart/2005/8/layout/cycle4"/>
    <dgm:cxn modelId="{D9D1C163-DBBC-446C-9558-C04FA141A9FD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302BAD07-92AA-44AC-B626-E2911807DF32}" type="presOf" srcId="{1E1C7DEE-2E22-4DF0-8B19-EE2A6DECD928}" destId="{CE49C2C6-2244-4082-A4A0-F316B4728ED3}" srcOrd="0" destOrd="0" presId="urn:microsoft.com/office/officeart/2005/8/layout/cycle4"/>
    <dgm:cxn modelId="{05ECDA51-741D-485A-ADB6-537F64AF37F9}" type="presOf" srcId="{4CFD18B1-DFFF-4665-856A-F0649C307419}" destId="{A5DADF31-05F1-4E81-85EC-6022B440EDF0}" srcOrd="0" destOrd="0" presId="urn:microsoft.com/office/officeart/2005/8/layout/cycle4"/>
    <dgm:cxn modelId="{E61729B7-2CD2-4891-A268-8D0B8B25102E}" type="presOf" srcId="{23DF443C-DCCC-4BAE-860D-55D9D9FBD22C}" destId="{6EDC999A-B5E3-4EFC-902F-EC779CAB6DAB}" srcOrd="0" destOrd="0" presId="urn:microsoft.com/office/officeart/2005/8/layout/cycle4"/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40AA9D4D-B2C2-4983-B36A-F22D4F85F0FA}" type="presOf" srcId="{8CDF2564-32C1-40ED-9F85-E72AB7CBFE53}" destId="{5F75259D-2C0F-4DA9-8F3D-DF083B69A165}" srcOrd="0" destOrd="0" presId="urn:microsoft.com/office/officeart/2005/8/layout/cycle4"/>
    <dgm:cxn modelId="{0ECFE690-DBE3-46F8-8F60-462D90409E1B}" type="presOf" srcId="{0CBF5E35-21AD-4A90-97CD-42E38FC72AB9}" destId="{4B7BCDA1-5D90-4B4B-A49A-E143B72F9DBA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3BA12309-B4EA-41E0-9ABB-EF08B6787A38}" type="presParOf" srcId="{6EDC999A-B5E3-4EFC-902F-EC779CAB6DAB}" destId="{EAB13E6E-856F-4BE1-8FB0-0122BA659DC6}" srcOrd="0" destOrd="0" presId="urn:microsoft.com/office/officeart/2005/8/layout/cycle4"/>
    <dgm:cxn modelId="{10FE09F8-5A30-40EC-AE2D-62F591ED7212}" type="presParOf" srcId="{EAB13E6E-856F-4BE1-8FB0-0122BA659DC6}" destId="{61F6FF0B-6A55-4B52-AF0F-CFA1125E9440}" srcOrd="0" destOrd="0" presId="urn:microsoft.com/office/officeart/2005/8/layout/cycle4"/>
    <dgm:cxn modelId="{D7639EBA-9D47-466B-80E2-3FEEAD8C8BE4}" type="presParOf" srcId="{6EDC999A-B5E3-4EFC-902F-EC779CAB6DAB}" destId="{57E25529-552B-4FF2-AFBA-E915A107FCD6}" srcOrd="1" destOrd="0" presId="urn:microsoft.com/office/officeart/2005/8/layout/cycle4"/>
    <dgm:cxn modelId="{29FC3B37-BD6E-4C49-9F75-CA969F7416B7}" type="presParOf" srcId="{57E25529-552B-4FF2-AFBA-E915A107FCD6}" destId="{4B7BCDA1-5D90-4B4B-A49A-E143B72F9DBA}" srcOrd="0" destOrd="0" presId="urn:microsoft.com/office/officeart/2005/8/layout/cycle4"/>
    <dgm:cxn modelId="{23D57C0A-E0E9-4BB3-A6F9-0D452845ADC2}" type="presParOf" srcId="{57E25529-552B-4FF2-AFBA-E915A107FCD6}" destId="{5F75259D-2C0F-4DA9-8F3D-DF083B69A165}" srcOrd="1" destOrd="0" presId="urn:microsoft.com/office/officeart/2005/8/layout/cycle4"/>
    <dgm:cxn modelId="{BF17825D-15D1-46B1-BA27-00380F8A3143}" type="presParOf" srcId="{57E25529-552B-4FF2-AFBA-E915A107FCD6}" destId="{CE49C2C6-2244-4082-A4A0-F316B4728ED3}" srcOrd="2" destOrd="0" presId="urn:microsoft.com/office/officeart/2005/8/layout/cycle4"/>
    <dgm:cxn modelId="{1BBEBDE0-3EC1-41A8-AF60-44D29F09AD96}" type="presParOf" srcId="{57E25529-552B-4FF2-AFBA-E915A107FCD6}" destId="{A5DADF31-05F1-4E81-85EC-6022B440EDF0}" srcOrd="3" destOrd="0" presId="urn:microsoft.com/office/officeart/2005/8/layout/cycle4"/>
    <dgm:cxn modelId="{46DCDC50-D3C3-4016-BE44-7E2819062E60}" type="presParOf" srcId="{57E25529-552B-4FF2-AFBA-E915A107FCD6}" destId="{7C0FD0B3-5C10-486E-A401-23386CDB540A}" srcOrd="4" destOrd="0" presId="urn:microsoft.com/office/officeart/2005/8/layout/cycle4"/>
    <dgm:cxn modelId="{C39D0FDF-7D1D-4B7A-8C75-C2C22C928EE2}" type="presParOf" srcId="{6EDC999A-B5E3-4EFC-902F-EC779CAB6DAB}" destId="{E8003DBB-AACB-4219-9FA4-78FBF70AB3D6}" srcOrd="2" destOrd="0" presId="urn:microsoft.com/office/officeart/2005/8/layout/cycle4"/>
    <dgm:cxn modelId="{3B8B33CE-710B-4DE2-9883-F8689FD7C35C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tx2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C69AB16A-B11A-4000-9CB9-D6C55F1A1A5B}" type="presOf" srcId="{1E1C7DEE-2E22-4DF0-8B19-EE2A6DECD928}" destId="{CE49C2C6-2244-4082-A4A0-F316B4728ED3}" srcOrd="0" destOrd="0" presId="urn:microsoft.com/office/officeart/2005/8/layout/cycle4"/>
    <dgm:cxn modelId="{B65AF177-D487-463D-8E58-21BD6213ACCF}" type="presOf" srcId="{8CDF2564-32C1-40ED-9F85-E72AB7CBFE53}" destId="{5F75259D-2C0F-4DA9-8F3D-DF083B69A165}" srcOrd="0" destOrd="0" presId="urn:microsoft.com/office/officeart/2005/8/layout/cycle4"/>
    <dgm:cxn modelId="{B5168925-88CF-4906-9496-0CDB2D01D446}" type="presOf" srcId="{23DF443C-DCCC-4BAE-860D-55D9D9FBD22C}" destId="{6EDC999A-B5E3-4EFC-902F-EC779CAB6DAB}" srcOrd="0" destOrd="0" presId="urn:microsoft.com/office/officeart/2005/8/layout/cycle4"/>
    <dgm:cxn modelId="{BA39D6E9-F3AB-4813-8AB4-780E64759304}" type="presOf" srcId="{4CFD18B1-DFFF-4665-856A-F0649C307419}" destId="{A5DADF31-05F1-4E81-85EC-6022B440EDF0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3A617B55-8F5D-4F86-B116-022D124AD75B}" type="presOf" srcId="{0CBF5E35-21AD-4A90-97CD-42E38FC72AB9}" destId="{4B7BCDA1-5D90-4B4B-A49A-E143B72F9DBA}" srcOrd="0" destOrd="0" presId="urn:microsoft.com/office/officeart/2005/8/layout/cycle4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A659EC87-5284-4173-A33E-008A47A11486}" type="presParOf" srcId="{6EDC999A-B5E3-4EFC-902F-EC779CAB6DAB}" destId="{EAB13E6E-856F-4BE1-8FB0-0122BA659DC6}" srcOrd="0" destOrd="0" presId="urn:microsoft.com/office/officeart/2005/8/layout/cycle4"/>
    <dgm:cxn modelId="{C72512DB-DFE1-4956-929B-833EAB21401F}" type="presParOf" srcId="{EAB13E6E-856F-4BE1-8FB0-0122BA659DC6}" destId="{61F6FF0B-6A55-4B52-AF0F-CFA1125E9440}" srcOrd="0" destOrd="0" presId="urn:microsoft.com/office/officeart/2005/8/layout/cycle4"/>
    <dgm:cxn modelId="{F663F007-9073-4957-A295-057B0D5590CE}" type="presParOf" srcId="{6EDC999A-B5E3-4EFC-902F-EC779CAB6DAB}" destId="{57E25529-552B-4FF2-AFBA-E915A107FCD6}" srcOrd="1" destOrd="0" presId="urn:microsoft.com/office/officeart/2005/8/layout/cycle4"/>
    <dgm:cxn modelId="{E0F27818-C5BC-45E0-A8A2-DA841BF981F9}" type="presParOf" srcId="{57E25529-552B-4FF2-AFBA-E915A107FCD6}" destId="{4B7BCDA1-5D90-4B4B-A49A-E143B72F9DBA}" srcOrd="0" destOrd="0" presId="urn:microsoft.com/office/officeart/2005/8/layout/cycle4"/>
    <dgm:cxn modelId="{76EE59CE-C530-48DC-B29F-2E57D60A494C}" type="presParOf" srcId="{57E25529-552B-4FF2-AFBA-E915A107FCD6}" destId="{5F75259D-2C0F-4DA9-8F3D-DF083B69A165}" srcOrd="1" destOrd="0" presId="urn:microsoft.com/office/officeart/2005/8/layout/cycle4"/>
    <dgm:cxn modelId="{55E165AB-858C-47E8-9067-AE4D4271FE32}" type="presParOf" srcId="{57E25529-552B-4FF2-AFBA-E915A107FCD6}" destId="{CE49C2C6-2244-4082-A4A0-F316B4728ED3}" srcOrd="2" destOrd="0" presId="urn:microsoft.com/office/officeart/2005/8/layout/cycle4"/>
    <dgm:cxn modelId="{5D778317-C7EC-4299-A8BF-99A61D3D1344}" type="presParOf" srcId="{57E25529-552B-4FF2-AFBA-E915A107FCD6}" destId="{A5DADF31-05F1-4E81-85EC-6022B440EDF0}" srcOrd="3" destOrd="0" presId="urn:microsoft.com/office/officeart/2005/8/layout/cycle4"/>
    <dgm:cxn modelId="{6ABAC588-10EB-41DC-8D56-622A44D797A0}" type="presParOf" srcId="{57E25529-552B-4FF2-AFBA-E915A107FCD6}" destId="{7C0FD0B3-5C10-486E-A401-23386CDB540A}" srcOrd="4" destOrd="0" presId="urn:microsoft.com/office/officeart/2005/8/layout/cycle4"/>
    <dgm:cxn modelId="{722B9713-03C7-49BD-86EF-D762E703179A}" type="presParOf" srcId="{6EDC999A-B5E3-4EFC-902F-EC779CAB6DAB}" destId="{E8003DBB-AACB-4219-9FA4-78FBF70AB3D6}" srcOrd="2" destOrd="0" presId="urn:microsoft.com/office/officeart/2005/8/layout/cycle4"/>
    <dgm:cxn modelId="{9F015AB9-DF0C-475A-9838-570A58F5203F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E654FC69-F132-4172-A22F-68D15801EA03}" type="presOf" srcId="{8CDF2564-32C1-40ED-9F85-E72AB7CBFE53}" destId="{5F75259D-2C0F-4DA9-8F3D-DF083B69A165}" srcOrd="0" destOrd="0" presId="urn:microsoft.com/office/officeart/2005/8/layout/cycle4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D56C825F-8CB7-4AE0-B0F7-8A6FE95B4A9D}" type="presOf" srcId="{4CFD18B1-DFFF-4665-856A-F0649C307419}" destId="{A5DADF31-05F1-4E81-85EC-6022B440EDF0}" srcOrd="0" destOrd="0" presId="urn:microsoft.com/office/officeart/2005/8/layout/cycle4"/>
    <dgm:cxn modelId="{1F8EF6C2-BE8C-4176-8EDA-2D7C6DAAA03B}" type="presOf" srcId="{0CBF5E35-21AD-4A90-97CD-42E38FC72AB9}" destId="{4B7BCDA1-5D90-4B4B-A49A-E143B72F9DBA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A5C0967B-314C-4D27-BE76-F4E7C03E17C1}" type="presOf" srcId="{1E1C7DEE-2E22-4DF0-8B19-EE2A6DECD928}" destId="{CE49C2C6-2244-4082-A4A0-F316B4728ED3}" srcOrd="0" destOrd="0" presId="urn:microsoft.com/office/officeart/2005/8/layout/cycle4"/>
    <dgm:cxn modelId="{31804464-A59F-4C01-B309-42727D6E873A}" type="presOf" srcId="{23DF443C-DCCC-4BAE-860D-55D9D9FBD22C}" destId="{6EDC999A-B5E3-4EFC-902F-EC779CAB6DAB}" srcOrd="0" destOrd="0" presId="urn:microsoft.com/office/officeart/2005/8/layout/cycle4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2A138E8B-3E45-4C66-A18E-BF0C36D8B3BA}" type="presParOf" srcId="{6EDC999A-B5E3-4EFC-902F-EC779CAB6DAB}" destId="{EAB13E6E-856F-4BE1-8FB0-0122BA659DC6}" srcOrd="0" destOrd="0" presId="urn:microsoft.com/office/officeart/2005/8/layout/cycle4"/>
    <dgm:cxn modelId="{1589CEDE-0D9D-4755-BC70-3A8865063CD4}" type="presParOf" srcId="{EAB13E6E-856F-4BE1-8FB0-0122BA659DC6}" destId="{61F6FF0B-6A55-4B52-AF0F-CFA1125E9440}" srcOrd="0" destOrd="0" presId="urn:microsoft.com/office/officeart/2005/8/layout/cycle4"/>
    <dgm:cxn modelId="{68A7794F-7201-4F86-BAE8-43D3D85BA330}" type="presParOf" srcId="{6EDC999A-B5E3-4EFC-902F-EC779CAB6DAB}" destId="{57E25529-552B-4FF2-AFBA-E915A107FCD6}" srcOrd="1" destOrd="0" presId="urn:microsoft.com/office/officeart/2005/8/layout/cycle4"/>
    <dgm:cxn modelId="{E1FA53A6-7627-4F83-8272-EE380B865E17}" type="presParOf" srcId="{57E25529-552B-4FF2-AFBA-E915A107FCD6}" destId="{4B7BCDA1-5D90-4B4B-A49A-E143B72F9DBA}" srcOrd="0" destOrd="0" presId="urn:microsoft.com/office/officeart/2005/8/layout/cycle4"/>
    <dgm:cxn modelId="{FC166423-AB90-4F01-8F69-6FD63A806DBC}" type="presParOf" srcId="{57E25529-552B-4FF2-AFBA-E915A107FCD6}" destId="{5F75259D-2C0F-4DA9-8F3D-DF083B69A165}" srcOrd="1" destOrd="0" presId="urn:microsoft.com/office/officeart/2005/8/layout/cycle4"/>
    <dgm:cxn modelId="{E71CFFE9-F8DA-4F58-BFB2-A8A60617A4C1}" type="presParOf" srcId="{57E25529-552B-4FF2-AFBA-E915A107FCD6}" destId="{CE49C2C6-2244-4082-A4A0-F316B4728ED3}" srcOrd="2" destOrd="0" presId="urn:microsoft.com/office/officeart/2005/8/layout/cycle4"/>
    <dgm:cxn modelId="{34893DFC-F884-4C27-8156-0E864D0CDBEC}" type="presParOf" srcId="{57E25529-552B-4FF2-AFBA-E915A107FCD6}" destId="{A5DADF31-05F1-4E81-85EC-6022B440EDF0}" srcOrd="3" destOrd="0" presId="urn:microsoft.com/office/officeart/2005/8/layout/cycle4"/>
    <dgm:cxn modelId="{432B7544-AE46-4CB3-97C3-B51F4A5CCF55}" type="presParOf" srcId="{57E25529-552B-4FF2-AFBA-E915A107FCD6}" destId="{7C0FD0B3-5C10-486E-A401-23386CDB540A}" srcOrd="4" destOrd="0" presId="urn:microsoft.com/office/officeart/2005/8/layout/cycle4"/>
    <dgm:cxn modelId="{A3540D96-E727-4E84-A8AE-C12300634E63}" type="presParOf" srcId="{6EDC999A-B5E3-4EFC-902F-EC779CAB6DAB}" destId="{E8003DBB-AACB-4219-9FA4-78FBF70AB3D6}" srcOrd="2" destOrd="0" presId="urn:microsoft.com/office/officeart/2005/8/layout/cycle4"/>
    <dgm:cxn modelId="{9FC97A8B-1335-46EE-8AE2-4DFD42C34042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tx2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E4768D61-861F-4D76-B26B-40437B5BA7EF}" type="presOf" srcId="{8CDF2564-32C1-40ED-9F85-E72AB7CBFE53}" destId="{5F75259D-2C0F-4DA9-8F3D-DF083B69A165}" srcOrd="0" destOrd="0" presId="urn:microsoft.com/office/officeart/2005/8/layout/cycle4"/>
    <dgm:cxn modelId="{535EE82F-CF7E-47CD-87EE-64D7FF60A290}" type="presOf" srcId="{4CFD18B1-DFFF-4665-856A-F0649C307419}" destId="{A5DADF31-05F1-4E81-85EC-6022B440EDF0}" srcOrd="0" destOrd="0" presId="urn:microsoft.com/office/officeart/2005/8/layout/cycle4"/>
    <dgm:cxn modelId="{F060F663-7DA1-441C-B5E3-1F4F41E89158}" type="presOf" srcId="{1E1C7DEE-2E22-4DF0-8B19-EE2A6DECD928}" destId="{CE49C2C6-2244-4082-A4A0-F316B4728ED3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ACAE2F6A-AF69-42A1-9E34-BCBB16AE6231}" type="presOf" srcId="{0CBF5E35-21AD-4A90-97CD-42E38FC72AB9}" destId="{4B7BCDA1-5D90-4B4B-A49A-E143B72F9DBA}" srcOrd="0" destOrd="0" presId="urn:microsoft.com/office/officeart/2005/8/layout/cycle4"/>
    <dgm:cxn modelId="{D09A2526-D6A7-4B5C-9F17-DE95D27C2D67}" type="presOf" srcId="{23DF443C-DCCC-4BAE-860D-55D9D9FBD22C}" destId="{6EDC999A-B5E3-4EFC-902F-EC779CAB6DAB}" srcOrd="0" destOrd="0" presId="urn:microsoft.com/office/officeart/2005/8/layout/cycle4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B7600D80-28E7-4A6A-81F2-1B952DE528CA}" type="presParOf" srcId="{6EDC999A-B5E3-4EFC-902F-EC779CAB6DAB}" destId="{EAB13E6E-856F-4BE1-8FB0-0122BA659DC6}" srcOrd="0" destOrd="0" presId="urn:microsoft.com/office/officeart/2005/8/layout/cycle4"/>
    <dgm:cxn modelId="{DE7EE306-54C7-4DDE-B300-8E85879161B9}" type="presParOf" srcId="{EAB13E6E-856F-4BE1-8FB0-0122BA659DC6}" destId="{61F6FF0B-6A55-4B52-AF0F-CFA1125E9440}" srcOrd="0" destOrd="0" presId="urn:microsoft.com/office/officeart/2005/8/layout/cycle4"/>
    <dgm:cxn modelId="{F43C3DC1-35B9-4342-B941-4D84F457B3C8}" type="presParOf" srcId="{6EDC999A-B5E3-4EFC-902F-EC779CAB6DAB}" destId="{57E25529-552B-4FF2-AFBA-E915A107FCD6}" srcOrd="1" destOrd="0" presId="urn:microsoft.com/office/officeart/2005/8/layout/cycle4"/>
    <dgm:cxn modelId="{27E4DE88-F955-4499-8F73-9493F6207C96}" type="presParOf" srcId="{57E25529-552B-4FF2-AFBA-E915A107FCD6}" destId="{4B7BCDA1-5D90-4B4B-A49A-E143B72F9DBA}" srcOrd="0" destOrd="0" presId="urn:microsoft.com/office/officeart/2005/8/layout/cycle4"/>
    <dgm:cxn modelId="{7FE1C305-8387-4A8D-88C8-8D1AE1DD4EBA}" type="presParOf" srcId="{57E25529-552B-4FF2-AFBA-E915A107FCD6}" destId="{5F75259D-2C0F-4DA9-8F3D-DF083B69A165}" srcOrd="1" destOrd="0" presId="urn:microsoft.com/office/officeart/2005/8/layout/cycle4"/>
    <dgm:cxn modelId="{D13D7B4A-3F55-49DD-B4F1-F55A89D08A74}" type="presParOf" srcId="{57E25529-552B-4FF2-AFBA-E915A107FCD6}" destId="{CE49C2C6-2244-4082-A4A0-F316B4728ED3}" srcOrd="2" destOrd="0" presId="urn:microsoft.com/office/officeart/2005/8/layout/cycle4"/>
    <dgm:cxn modelId="{0FC7C156-7C7F-4FA7-BD5D-EFEA8267AB6A}" type="presParOf" srcId="{57E25529-552B-4FF2-AFBA-E915A107FCD6}" destId="{A5DADF31-05F1-4E81-85EC-6022B440EDF0}" srcOrd="3" destOrd="0" presId="urn:microsoft.com/office/officeart/2005/8/layout/cycle4"/>
    <dgm:cxn modelId="{E9D78DBE-7693-4E06-8427-C54F0A42F8CC}" type="presParOf" srcId="{57E25529-552B-4FF2-AFBA-E915A107FCD6}" destId="{7C0FD0B3-5C10-486E-A401-23386CDB540A}" srcOrd="4" destOrd="0" presId="urn:microsoft.com/office/officeart/2005/8/layout/cycle4"/>
    <dgm:cxn modelId="{5D5E2F6D-EA9E-4A09-9B82-B48608812E5A}" type="presParOf" srcId="{6EDC999A-B5E3-4EFC-902F-EC779CAB6DAB}" destId="{E8003DBB-AACB-4219-9FA4-78FBF70AB3D6}" srcOrd="2" destOrd="0" presId="urn:microsoft.com/office/officeart/2005/8/layout/cycle4"/>
    <dgm:cxn modelId="{76773A6D-A242-4A29-BA7D-819385FCBF0D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9EB90F51-2D5F-4544-AF13-18AF1BEC9F95}" type="presOf" srcId="{23DF443C-DCCC-4BAE-860D-55D9D9FBD22C}" destId="{6EDC999A-B5E3-4EFC-902F-EC779CAB6DAB}" srcOrd="0" destOrd="0" presId="urn:microsoft.com/office/officeart/2005/8/layout/cycle4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E54F61A3-1B1E-41F4-9E07-419D4031B460}" type="presOf" srcId="{0CBF5E35-21AD-4A90-97CD-42E38FC72AB9}" destId="{4B7BCDA1-5D90-4B4B-A49A-E143B72F9DBA}" srcOrd="0" destOrd="0" presId="urn:microsoft.com/office/officeart/2005/8/layout/cycle4"/>
    <dgm:cxn modelId="{8DD7CE8A-468D-46B5-B54B-F0B85E06A1CA}" type="presOf" srcId="{4CFD18B1-DFFF-4665-856A-F0649C307419}" destId="{A5DADF31-05F1-4E81-85EC-6022B440EDF0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96BB0C2D-72A0-4D9F-A4F9-8F7AC24F5859}" type="presOf" srcId="{1E1C7DEE-2E22-4DF0-8B19-EE2A6DECD928}" destId="{CE49C2C6-2244-4082-A4A0-F316B4728ED3}" srcOrd="0" destOrd="0" presId="urn:microsoft.com/office/officeart/2005/8/layout/cycle4"/>
    <dgm:cxn modelId="{D552E3A5-8233-431F-A509-A679086D67BB}" type="presOf" srcId="{8CDF2564-32C1-40ED-9F85-E72AB7CBFE53}" destId="{5F75259D-2C0F-4DA9-8F3D-DF083B69A165}" srcOrd="0" destOrd="0" presId="urn:microsoft.com/office/officeart/2005/8/layout/cycle4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CECA99FE-C8FD-4A70-839C-C39A78F48935}" type="presParOf" srcId="{6EDC999A-B5E3-4EFC-902F-EC779CAB6DAB}" destId="{EAB13E6E-856F-4BE1-8FB0-0122BA659DC6}" srcOrd="0" destOrd="0" presId="urn:microsoft.com/office/officeart/2005/8/layout/cycle4"/>
    <dgm:cxn modelId="{06BE59BA-646D-4F43-9571-067DEC165A78}" type="presParOf" srcId="{EAB13E6E-856F-4BE1-8FB0-0122BA659DC6}" destId="{61F6FF0B-6A55-4B52-AF0F-CFA1125E9440}" srcOrd="0" destOrd="0" presId="urn:microsoft.com/office/officeart/2005/8/layout/cycle4"/>
    <dgm:cxn modelId="{661CA21C-DAC4-4375-BEFB-E26A05B49376}" type="presParOf" srcId="{6EDC999A-B5E3-4EFC-902F-EC779CAB6DAB}" destId="{57E25529-552B-4FF2-AFBA-E915A107FCD6}" srcOrd="1" destOrd="0" presId="urn:microsoft.com/office/officeart/2005/8/layout/cycle4"/>
    <dgm:cxn modelId="{4CD8FB47-DD73-44B1-A766-D9F63E9D8384}" type="presParOf" srcId="{57E25529-552B-4FF2-AFBA-E915A107FCD6}" destId="{4B7BCDA1-5D90-4B4B-A49A-E143B72F9DBA}" srcOrd="0" destOrd="0" presId="urn:microsoft.com/office/officeart/2005/8/layout/cycle4"/>
    <dgm:cxn modelId="{17FE6441-2776-4909-8490-D409A4A8C502}" type="presParOf" srcId="{57E25529-552B-4FF2-AFBA-E915A107FCD6}" destId="{5F75259D-2C0F-4DA9-8F3D-DF083B69A165}" srcOrd="1" destOrd="0" presId="urn:microsoft.com/office/officeart/2005/8/layout/cycle4"/>
    <dgm:cxn modelId="{8E05BC26-CA08-4CBD-BBFB-9727EDDEC013}" type="presParOf" srcId="{57E25529-552B-4FF2-AFBA-E915A107FCD6}" destId="{CE49C2C6-2244-4082-A4A0-F316B4728ED3}" srcOrd="2" destOrd="0" presId="urn:microsoft.com/office/officeart/2005/8/layout/cycle4"/>
    <dgm:cxn modelId="{6CEC39C8-7909-4D4B-8ED4-7A9DE0CCE897}" type="presParOf" srcId="{57E25529-552B-4FF2-AFBA-E915A107FCD6}" destId="{A5DADF31-05F1-4E81-85EC-6022B440EDF0}" srcOrd="3" destOrd="0" presId="urn:microsoft.com/office/officeart/2005/8/layout/cycle4"/>
    <dgm:cxn modelId="{91F02AC4-4BC2-4645-B9CE-A0DFAD12B2FA}" type="presParOf" srcId="{57E25529-552B-4FF2-AFBA-E915A107FCD6}" destId="{7C0FD0B3-5C10-486E-A401-23386CDB540A}" srcOrd="4" destOrd="0" presId="urn:microsoft.com/office/officeart/2005/8/layout/cycle4"/>
    <dgm:cxn modelId="{7E13D023-AAE1-417B-9BBA-8585B66B7BB7}" type="presParOf" srcId="{6EDC999A-B5E3-4EFC-902F-EC779CAB6DAB}" destId="{E8003DBB-AACB-4219-9FA4-78FBF70AB3D6}" srcOrd="2" destOrd="0" presId="urn:microsoft.com/office/officeart/2005/8/layout/cycle4"/>
    <dgm:cxn modelId="{33D562CA-1B37-4D0F-B53B-16E72F812F71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tx2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EB3DAA75-85A2-4FC8-AC6D-B69F28568308}" type="presOf" srcId="{4CFD18B1-DFFF-4665-856A-F0649C307419}" destId="{A5DADF31-05F1-4E81-85EC-6022B440EDF0}" srcOrd="0" destOrd="0" presId="urn:microsoft.com/office/officeart/2005/8/layout/cycle4"/>
    <dgm:cxn modelId="{7CE35DC4-8C76-4785-A289-B5B60DB9F094}" type="presOf" srcId="{23DF443C-DCCC-4BAE-860D-55D9D9FBD22C}" destId="{6EDC999A-B5E3-4EFC-902F-EC779CAB6DAB}" srcOrd="0" destOrd="0" presId="urn:microsoft.com/office/officeart/2005/8/layout/cycle4"/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F4E55F45-5553-43B7-AFBF-56F3800BFB08}" type="presOf" srcId="{1E1C7DEE-2E22-4DF0-8B19-EE2A6DECD928}" destId="{CE49C2C6-2244-4082-A4A0-F316B4728ED3}" srcOrd="0" destOrd="0" presId="urn:microsoft.com/office/officeart/2005/8/layout/cycle4"/>
    <dgm:cxn modelId="{A9F061DF-5203-42C9-858C-5920C9C69F48}" type="presOf" srcId="{8CDF2564-32C1-40ED-9F85-E72AB7CBFE53}" destId="{5F75259D-2C0F-4DA9-8F3D-DF083B69A165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82D1B9A7-FC9E-4BE1-9AA2-44224B4A704F}" type="presOf" srcId="{0CBF5E35-21AD-4A90-97CD-42E38FC72AB9}" destId="{4B7BCDA1-5D90-4B4B-A49A-E143B72F9DBA}" srcOrd="0" destOrd="0" presId="urn:microsoft.com/office/officeart/2005/8/layout/cycle4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87C5596A-1C69-4227-B3AC-8148EDB896FE}" type="presParOf" srcId="{6EDC999A-B5E3-4EFC-902F-EC779CAB6DAB}" destId="{EAB13E6E-856F-4BE1-8FB0-0122BA659DC6}" srcOrd="0" destOrd="0" presId="urn:microsoft.com/office/officeart/2005/8/layout/cycle4"/>
    <dgm:cxn modelId="{9CF5C9FE-FBF4-4BF9-8CB3-3D4ED63D74B2}" type="presParOf" srcId="{EAB13E6E-856F-4BE1-8FB0-0122BA659DC6}" destId="{61F6FF0B-6A55-4B52-AF0F-CFA1125E9440}" srcOrd="0" destOrd="0" presId="urn:microsoft.com/office/officeart/2005/8/layout/cycle4"/>
    <dgm:cxn modelId="{932742D9-9ADC-4FE7-8D05-7F14403C0B8B}" type="presParOf" srcId="{6EDC999A-B5E3-4EFC-902F-EC779CAB6DAB}" destId="{57E25529-552B-4FF2-AFBA-E915A107FCD6}" srcOrd="1" destOrd="0" presId="urn:microsoft.com/office/officeart/2005/8/layout/cycle4"/>
    <dgm:cxn modelId="{C97DB414-02D8-435E-805E-3FAF9504DE92}" type="presParOf" srcId="{57E25529-552B-4FF2-AFBA-E915A107FCD6}" destId="{4B7BCDA1-5D90-4B4B-A49A-E143B72F9DBA}" srcOrd="0" destOrd="0" presId="urn:microsoft.com/office/officeart/2005/8/layout/cycle4"/>
    <dgm:cxn modelId="{EBC13FAD-9FB2-4CA0-80D3-96EE91494781}" type="presParOf" srcId="{57E25529-552B-4FF2-AFBA-E915A107FCD6}" destId="{5F75259D-2C0F-4DA9-8F3D-DF083B69A165}" srcOrd="1" destOrd="0" presId="urn:microsoft.com/office/officeart/2005/8/layout/cycle4"/>
    <dgm:cxn modelId="{6BF70EF2-E8DF-43EA-8DFA-CA3A2B216118}" type="presParOf" srcId="{57E25529-552B-4FF2-AFBA-E915A107FCD6}" destId="{CE49C2C6-2244-4082-A4A0-F316B4728ED3}" srcOrd="2" destOrd="0" presId="urn:microsoft.com/office/officeart/2005/8/layout/cycle4"/>
    <dgm:cxn modelId="{CC230B60-FB61-47C2-9FE5-2754A72F91C8}" type="presParOf" srcId="{57E25529-552B-4FF2-AFBA-E915A107FCD6}" destId="{A5DADF31-05F1-4E81-85EC-6022B440EDF0}" srcOrd="3" destOrd="0" presId="urn:microsoft.com/office/officeart/2005/8/layout/cycle4"/>
    <dgm:cxn modelId="{DA946518-D2EF-43C5-BE7A-5AD9FD816A4E}" type="presParOf" srcId="{57E25529-552B-4FF2-AFBA-E915A107FCD6}" destId="{7C0FD0B3-5C10-486E-A401-23386CDB540A}" srcOrd="4" destOrd="0" presId="urn:microsoft.com/office/officeart/2005/8/layout/cycle4"/>
    <dgm:cxn modelId="{133A7278-C6AF-4F14-A100-AA4726F687B4}" type="presParOf" srcId="{6EDC999A-B5E3-4EFC-902F-EC779CAB6DAB}" destId="{E8003DBB-AACB-4219-9FA4-78FBF70AB3D6}" srcOrd="2" destOrd="0" presId="urn:microsoft.com/office/officeart/2005/8/layout/cycle4"/>
    <dgm:cxn modelId="{FC577FFA-63AC-4247-8F55-74B3D09D4E24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F48C7D2A-20A6-49A5-B629-AD0339CA9E50}" type="presOf" srcId="{8CDF2564-32C1-40ED-9F85-E72AB7CBFE53}" destId="{5F75259D-2C0F-4DA9-8F3D-DF083B69A165}" srcOrd="0" destOrd="0" presId="urn:microsoft.com/office/officeart/2005/8/layout/cycle4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90F40533-5431-4FE3-8EC9-070348AA6A77}" type="presOf" srcId="{0CBF5E35-21AD-4A90-97CD-42E38FC72AB9}" destId="{4B7BCDA1-5D90-4B4B-A49A-E143B72F9DBA}" srcOrd="0" destOrd="0" presId="urn:microsoft.com/office/officeart/2005/8/layout/cycle4"/>
    <dgm:cxn modelId="{4386D1BA-2D7B-4BA6-B8E8-BB96AD3BEC2E}" type="presOf" srcId="{23DF443C-DCCC-4BAE-860D-55D9D9FBD22C}" destId="{6EDC999A-B5E3-4EFC-902F-EC779CAB6DAB}" srcOrd="0" destOrd="0" presId="urn:microsoft.com/office/officeart/2005/8/layout/cycle4"/>
    <dgm:cxn modelId="{7D3F3B23-CBA6-43AE-A87A-56A5928F969C}" type="presOf" srcId="{4CFD18B1-DFFF-4665-856A-F0649C307419}" destId="{A5DADF31-05F1-4E81-85EC-6022B440EDF0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2EDA9643-E2DA-48D7-8B77-EC8131050154}" type="presOf" srcId="{1E1C7DEE-2E22-4DF0-8B19-EE2A6DECD928}" destId="{CE49C2C6-2244-4082-A4A0-F316B4728ED3}" srcOrd="0" destOrd="0" presId="urn:microsoft.com/office/officeart/2005/8/layout/cycle4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23097677-AF60-42DC-BA68-47BFC431DF65}" type="presParOf" srcId="{6EDC999A-B5E3-4EFC-902F-EC779CAB6DAB}" destId="{EAB13E6E-856F-4BE1-8FB0-0122BA659DC6}" srcOrd="0" destOrd="0" presId="urn:microsoft.com/office/officeart/2005/8/layout/cycle4"/>
    <dgm:cxn modelId="{9AD494B1-C086-4D6D-8C3A-2DC931899FA2}" type="presParOf" srcId="{EAB13E6E-856F-4BE1-8FB0-0122BA659DC6}" destId="{61F6FF0B-6A55-4B52-AF0F-CFA1125E9440}" srcOrd="0" destOrd="0" presId="urn:microsoft.com/office/officeart/2005/8/layout/cycle4"/>
    <dgm:cxn modelId="{E1A4C72C-FF98-41DF-BE51-899F64B0FBC6}" type="presParOf" srcId="{6EDC999A-B5E3-4EFC-902F-EC779CAB6DAB}" destId="{57E25529-552B-4FF2-AFBA-E915A107FCD6}" srcOrd="1" destOrd="0" presId="urn:microsoft.com/office/officeart/2005/8/layout/cycle4"/>
    <dgm:cxn modelId="{135C0222-8472-4C23-B920-8B4B1568FD8F}" type="presParOf" srcId="{57E25529-552B-4FF2-AFBA-E915A107FCD6}" destId="{4B7BCDA1-5D90-4B4B-A49A-E143B72F9DBA}" srcOrd="0" destOrd="0" presId="urn:microsoft.com/office/officeart/2005/8/layout/cycle4"/>
    <dgm:cxn modelId="{4BBD15AF-466B-4058-BB89-33ACBCF09948}" type="presParOf" srcId="{57E25529-552B-4FF2-AFBA-E915A107FCD6}" destId="{5F75259D-2C0F-4DA9-8F3D-DF083B69A165}" srcOrd="1" destOrd="0" presId="urn:microsoft.com/office/officeart/2005/8/layout/cycle4"/>
    <dgm:cxn modelId="{788C0D6A-0FED-4D7B-82C0-B699F32E514B}" type="presParOf" srcId="{57E25529-552B-4FF2-AFBA-E915A107FCD6}" destId="{CE49C2C6-2244-4082-A4A0-F316B4728ED3}" srcOrd="2" destOrd="0" presId="urn:microsoft.com/office/officeart/2005/8/layout/cycle4"/>
    <dgm:cxn modelId="{49FCB856-2242-487E-ADA3-ABF7A2196772}" type="presParOf" srcId="{57E25529-552B-4FF2-AFBA-E915A107FCD6}" destId="{A5DADF31-05F1-4E81-85EC-6022B440EDF0}" srcOrd="3" destOrd="0" presId="urn:microsoft.com/office/officeart/2005/8/layout/cycle4"/>
    <dgm:cxn modelId="{EE9EC5CF-8132-42D1-B8BD-70D709244AF1}" type="presParOf" srcId="{57E25529-552B-4FF2-AFBA-E915A107FCD6}" destId="{7C0FD0B3-5C10-486E-A401-23386CDB540A}" srcOrd="4" destOrd="0" presId="urn:microsoft.com/office/officeart/2005/8/layout/cycle4"/>
    <dgm:cxn modelId="{D7F9BEF3-447B-45CC-B00F-3E42B330B798}" type="presParOf" srcId="{6EDC999A-B5E3-4EFC-902F-EC779CAB6DAB}" destId="{E8003DBB-AACB-4219-9FA4-78FBF70AB3D6}" srcOrd="2" destOrd="0" presId="urn:microsoft.com/office/officeart/2005/8/layout/cycle4"/>
    <dgm:cxn modelId="{2666FF7D-011D-420C-9B99-6F08A08A5E99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tx2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6D57E927-84D7-4037-819F-8026D0D1FB9D}" type="presOf" srcId="{4CFD18B1-DFFF-4665-856A-F0649C307419}" destId="{A5DADF31-05F1-4E81-85EC-6022B440EDF0}" srcOrd="0" destOrd="0" presId="urn:microsoft.com/office/officeart/2005/8/layout/cycle4"/>
    <dgm:cxn modelId="{51A71AAB-20AB-45A2-8858-FECEE929D870}" type="presOf" srcId="{0CBF5E35-21AD-4A90-97CD-42E38FC72AB9}" destId="{4B7BCDA1-5D90-4B4B-A49A-E143B72F9DBA}" srcOrd="0" destOrd="0" presId="urn:microsoft.com/office/officeart/2005/8/layout/cycle4"/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ED95BA9A-8F9D-4892-8D9A-A447E3D8D847}" type="presOf" srcId="{23DF443C-DCCC-4BAE-860D-55D9D9FBD22C}" destId="{6EDC999A-B5E3-4EFC-902F-EC779CAB6DAB}" srcOrd="0" destOrd="0" presId="urn:microsoft.com/office/officeart/2005/8/layout/cycle4"/>
    <dgm:cxn modelId="{4A676578-20B9-474A-A016-3E8C0828AB04}" type="presOf" srcId="{1E1C7DEE-2E22-4DF0-8B19-EE2A6DECD928}" destId="{CE49C2C6-2244-4082-A4A0-F316B4728ED3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C20B01F3-5DC7-4F86-B54F-27BD2A85C34A}" type="presOf" srcId="{8CDF2564-32C1-40ED-9F85-E72AB7CBFE53}" destId="{5F75259D-2C0F-4DA9-8F3D-DF083B69A165}" srcOrd="0" destOrd="0" presId="urn:microsoft.com/office/officeart/2005/8/layout/cycle4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B1BFFD85-518D-44E1-A199-BB25A902D058}" type="presParOf" srcId="{6EDC999A-B5E3-4EFC-902F-EC779CAB6DAB}" destId="{EAB13E6E-856F-4BE1-8FB0-0122BA659DC6}" srcOrd="0" destOrd="0" presId="urn:microsoft.com/office/officeart/2005/8/layout/cycle4"/>
    <dgm:cxn modelId="{6C4D8D60-8D0A-4772-80D1-F23CF3174AF8}" type="presParOf" srcId="{EAB13E6E-856F-4BE1-8FB0-0122BA659DC6}" destId="{61F6FF0B-6A55-4B52-AF0F-CFA1125E9440}" srcOrd="0" destOrd="0" presId="urn:microsoft.com/office/officeart/2005/8/layout/cycle4"/>
    <dgm:cxn modelId="{A1745DA7-DF64-49B4-BB34-C1D71F74908F}" type="presParOf" srcId="{6EDC999A-B5E3-4EFC-902F-EC779CAB6DAB}" destId="{57E25529-552B-4FF2-AFBA-E915A107FCD6}" srcOrd="1" destOrd="0" presId="urn:microsoft.com/office/officeart/2005/8/layout/cycle4"/>
    <dgm:cxn modelId="{0CC1600D-DD71-4102-8067-651D9ECA0DDB}" type="presParOf" srcId="{57E25529-552B-4FF2-AFBA-E915A107FCD6}" destId="{4B7BCDA1-5D90-4B4B-A49A-E143B72F9DBA}" srcOrd="0" destOrd="0" presId="urn:microsoft.com/office/officeart/2005/8/layout/cycle4"/>
    <dgm:cxn modelId="{E2300D55-77DC-46FC-A034-EB140B71E61C}" type="presParOf" srcId="{57E25529-552B-4FF2-AFBA-E915A107FCD6}" destId="{5F75259D-2C0F-4DA9-8F3D-DF083B69A165}" srcOrd="1" destOrd="0" presId="urn:microsoft.com/office/officeart/2005/8/layout/cycle4"/>
    <dgm:cxn modelId="{1C1D0C5A-5F76-4550-8B47-777D41CB6593}" type="presParOf" srcId="{57E25529-552B-4FF2-AFBA-E915A107FCD6}" destId="{CE49C2C6-2244-4082-A4A0-F316B4728ED3}" srcOrd="2" destOrd="0" presId="urn:microsoft.com/office/officeart/2005/8/layout/cycle4"/>
    <dgm:cxn modelId="{48EA0D8C-40A8-49DC-BD05-8198DCB84D98}" type="presParOf" srcId="{57E25529-552B-4FF2-AFBA-E915A107FCD6}" destId="{A5DADF31-05F1-4E81-85EC-6022B440EDF0}" srcOrd="3" destOrd="0" presId="urn:microsoft.com/office/officeart/2005/8/layout/cycle4"/>
    <dgm:cxn modelId="{135C07EA-E145-44F7-880D-F82400549BC3}" type="presParOf" srcId="{57E25529-552B-4FF2-AFBA-E915A107FCD6}" destId="{7C0FD0B3-5C10-486E-A401-23386CDB540A}" srcOrd="4" destOrd="0" presId="urn:microsoft.com/office/officeart/2005/8/layout/cycle4"/>
    <dgm:cxn modelId="{3D6202BD-2CBE-4826-8DEE-A10372D3B31D}" type="presParOf" srcId="{6EDC999A-B5E3-4EFC-902F-EC779CAB6DAB}" destId="{E8003DBB-AACB-4219-9FA4-78FBF70AB3D6}" srcOrd="2" destOrd="0" presId="urn:microsoft.com/office/officeart/2005/8/layout/cycle4"/>
    <dgm:cxn modelId="{18C8B9B2-581B-4D76-B728-E1A8BBB888D9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F796A4AF-183C-4517-B2E5-0148F44BEF29}" type="presOf" srcId="{8CDF2564-32C1-40ED-9F85-E72AB7CBFE53}" destId="{5F75259D-2C0F-4DA9-8F3D-DF083B69A165}" srcOrd="0" destOrd="0" presId="urn:microsoft.com/office/officeart/2005/8/layout/cycle4"/>
    <dgm:cxn modelId="{67569E68-4625-456D-ADA3-9C33A8E4CD36}" type="presOf" srcId="{1E1C7DEE-2E22-4DF0-8B19-EE2A6DECD928}" destId="{CE49C2C6-2244-4082-A4A0-F316B4728ED3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727CB347-4867-4A43-B1DD-D1F35AA3FB6E}" type="presOf" srcId="{23DF443C-DCCC-4BAE-860D-55D9D9FBD22C}" destId="{6EDC999A-B5E3-4EFC-902F-EC779CAB6DAB}" srcOrd="0" destOrd="0" presId="urn:microsoft.com/office/officeart/2005/8/layout/cycle4"/>
    <dgm:cxn modelId="{C6922761-C191-41A9-87C1-DA2540979F9D}" type="presOf" srcId="{4CFD18B1-DFFF-4665-856A-F0649C307419}" destId="{A5DADF31-05F1-4E81-85EC-6022B440EDF0}" srcOrd="0" destOrd="0" presId="urn:microsoft.com/office/officeart/2005/8/layout/cycle4"/>
    <dgm:cxn modelId="{3F3B91A0-8BE0-42F9-833F-638D8C96B3B9}" type="presOf" srcId="{0CBF5E35-21AD-4A90-97CD-42E38FC72AB9}" destId="{4B7BCDA1-5D90-4B4B-A49A-E143B72F9DBA}" srcOrd="0" destOrd="0" presId="urn:microsoft.com/office/officeart/2005/8/layout/cycle4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FFDF1FBE-B4F5-44AB-9EE3-37815645BB59}" type="presParOf" srcId="{6EDC999A-B5E3-4EFC-902F-EC779CAB6DAB}" destId="{EAB13E6E-856F-4BE1-8FB0-0122BA659DC6}" srcOrd="0" destOrd="0" presId="urn:microsoft.com/office/officeart/2005/8/layout/cycle4"/>
    <dgm:cxn modelId="{97F97E19-2CDD-4331-94C7-19FCD73A1BE1}" type="presParOf" srcId="{EAB13E6E-856F-4BE1-8FB0-0122BA659DC6}" destId="{61F6FF0B-6A55-4B52-AF0F-CFA1125E9440}" srcOrd="0" destOrd="0" presId="urn:microsoft.com/office/officeart/2005/8/layout/cycle4"/>
    <dgm:cxn modelId="{68CBCBC2-23B8-4274-90E4-4B85AB03129B}" type="presParOf" srcId="{6EDC999A-B5E3-4EFC-902F-EC779CAB6DAB}" destId="{57E25529-552B-4FF2-AFBA-E915A107FCD6}" srcOrd="1" destOrd="0" presId="urn:microsoft.com/office/officeart/2005/8/layout/cycle4"/>
    <dgm:cxn modelId="{32A4DBE2-D44B-45F7-9438-66B2E5622460}" type="presParOf" srcId="{57E25529-552B-4FF2-AFBA-E915A107FCD6}" destId="{4B7BCDA1-5D90-4B4B-A49A-E143B72F9DBA}" srcOrd="0" destOrd="0" presId="urn:microsoft.com/office/officeart/2005/8/layout/cycle4"/>
    <dgm:cxn modelId="{C43A1533-B41E-4D5E-8C98-0CD558EE934D}" type="presParOf" srcId="{57E25529-552B-4FF2-AFBA-E915A107FCD6}" destId="{5F75259D-2C0F-4DA9-8F3D-DF083B69A165}" srcOrd="1" destOrd="0" presId="urn:microsoft.com/office/officeart/2005/8/layout/cycle4"/>
    <dgm:cxn modelId="{3BDE955D-448B-4F23-A468-59FEBCF110F9}" type="presParOf" srcId="{57E25529-552B-4FF2-AFBA-E915A107FCD6}" destId="{CE49C2C6-2244-4082-A4A0-F316B4728ED3}" srcOrd="2" destOrd="0" presId="urn:microsoft.com/office/officeart/2005/8/layout/cycle4"/>
    <dgm:cxn modelId="{D95F755C-DE6F-487B-B1E8-64F18620DA69}" type="presParOf" srcId="{57E25529-552B-4FF2-AFBA-E915A107FCD6}" destId="{A5DADF31-05F1-4E81-85EC-6022B440EDF0}" srcOrd="3" destOrd="0" presId="urn:microsoft.com/office/officeart/2005/8/layout/cycle4"/>
    <dgm:cxn modelId="{422357A1-A3A6-4D11-9449-2B2740DCCB6B}" type="presParOf" srcId="{57E25529-552B-4FF2-AFBA-E915A107FCD6}" destId="{7C0FD0B3-5C10-486E-A401-23386CDB540A}" srcOrd="4" destOrd="0" presId="urn:microsoft.com/office/officeart/2005/8/layout/cycle4"/>
    <dgm:cxn modelId="{1C59C659-5356-4547-9799-E1C3460BA8B3}" type="presParOf" srcId="{6EDC999A-B5E3-4EFC-902F-EC779CAB6DAB}" destId="{E8003DBB-AACB-4219-9FA4-78FBF70AB3D6}" srcOrd="2" destOrd="0" presId="urn:microsoft.com/office/officeart/2005/8/layout/cycle4"/>
    <dgm:cxn modelId="{3A5B0524-1DFD-410A-88A4-1E0D529E7593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 smtClean="0"/>
            <a:t>A</a:t>
          </a:r>
          <a:endParaRPr lang="pt-BR" dirty="0"/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tx2"/>
        </a:solidFill>
      </dgm:spPr>
      <dgm:t>
        <a:bodyPr/>
        <a:lstStyle/>
        <a:p>
          <a:r>
            <a:rPr lang="pt-BR" dirty="0" smtClean="0"/>
            <a:t>P</a:t>
          </a:r>
          <a:endParaRPr lang="pt-BR" dirty="0"/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rgbClr val="339933"/>
        </a:solidFill>
      </dgm:spPr>
      <dgm:t>
        <a:bodyPr/>
        <a:lstStyle/>
        <a:p>
          <a:r>
            <a:rPr lang="pt-BR" dirty="0" smtClean="0"/>
            <a:t>D</a:t>
          </a:r>
          <a:endParaRPr lang="pt-BR" dirty="0"/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/>
            <a:t>C</a:t>
          </a:r>
          <a:endParaRPr lang="pt-BR" dirty="0"/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408EA59E-CDAC-468E-892D-94ADAC6C5059}" type="presOf" srcId="{8CDF2564-32C1-40ED-9F85-E72AB7CBFE53}" destId="{5F75259D-2C0F-4DA9-8F3D-DF083B69A165}" srcOrd="0" destOrd="0" presId="urn:microsoft.com/office/officeart/2005/8/layout/cycle4"/>
    <dgm:cxn modelId="{CA301902-DA4C-44B0-8D67-339382CCD9CC}" type="presOf" srcId="{23DF443C-DCCC-4BAE-860D-55D9D9FBD22C}" destId="{6EDC999A-B5E3-4EFC-902F-EC779CAB6DAB}" srcOrd="0" destOrd="0" presId="urn:microsoft.com/office/officeart/2005/8/layout/cycle4"/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0F73A504-2506-4C31-BF18-7D124C74E350}" type="presOf" srcId="{0CBF5E35-21AD-4A90-97CD-42E38FC72AB9}" destId="{4B7BCDA1-5D90-4B4B-A49A-E143B72F9DBA}" srcOrd="0" destOrd="0" presId="urn:microsoft.com/office/officeart/2005/8/layout/cycle4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FA141C0E-8E00-43ED-95A5-0192A02C5666}" type="presOf" srcId="{4CFD18B1-DFFF-4665-856A-F0649C307419}" destId="{A5DADF31-05F1-4E81-85EC-6022B440EDF0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79188786-9B63-42A8-9B9C-BC41DA6AC681}" type="presOf" srcId="{1E1C7DEE-2E22-4DF0-8B19-EE2A6DECD928}" destId="{CE49C2C6-2244-4082-A4A0-F316B4728ED3}" srcOrd="0" destOrd="0" presId="urn:microsoft.com/office/officeart/2005/8/layout/cycle4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6B71AA8A-E961-47E5-9592-CB290BA8AAF8}" type="presParOf" srcId="{6EDC999A-B5E3-4EFC-902F-EC779CAB6DAB}" destId="{EAB13E6E-856F-4BE1-8FB0-0122BA659DC6}" srcOrd="0" destOrd="0" presId="urn:microsoft.com/office/officeart/2005/8/layout/cycle4"/>
    <dgm:cxn modelId="{EBBBB6D3-53F2-4897-BD1D-2C1472300B5F}" type="presParOf" srcId="{EAB13E6E-856F-4BE1-8FB0-0122BA659DC6}" destId="{61F6FF0B-6A55-4B52-AF0F-CFA1125E9440}" srcOrd="0" destOrd="0" presId="urn:microsoft.com/office/officeart/2005/8/layout/cycle4"/>
    <dgm:cxn modelId="{406C4162-AB9C-4EF1-AD11-28F3B78070F9}" type="presParOf" srcId="{6EDC999A-B5E3-4EFC-902F-EC779CAB6DAB}" destId="{57E25529-552B-4FF2-AFBA-E915A107FCD6}" srcOrd="1" destOrd="0" presId="urn:microsoft.com/office/officeart/2005/8/layout/cycle4"/>
    <dgm:cxn modelId="{7ACF4DBD-1F59-47CD-BC0F-FF9CD8A1CAD3}" type="presParOf" srcId="{57E25529-552B-4FF2-AFBA-E915A107FCD6}" destId="{4B7BCDA1-5D90-4B4B-A49A-E143B72F9DBA}" srcOrd="0" destOrd="0" presId="urn:microsoft.com/office/officeart/2005/8/layout/cycle4"/>
    <dgm:cxn modelId="{605B6DBC-0743-45E3-BABA-1EA3D3C31839}" type="presParOf" srcId="{57E25529-552B-4FF2-AFBA-E915A107FCD6}" destId="{5F75259D-2C0F-4DA9-8F3D-DF083B69A165}" srcOrd="1" destOrd="0" presId="urn:microsoft.com/office/officeart/2005/8/layout/cycle4"/>
    <dgm:cxn modelId="{6258C97B-2600-4322-A992-69C773811277}" type="presParOf" srcId="{57E25529-552B-4FF2-AFBA-E915A107FCD6}" destId="{CE49C2C6-2244-4082-A4A0-F316B4728ED3}" srcOrd="2" destOrd="0" presId="urn:microsoft.com/office/officeart/2005/8/layout/cycle4"/>
    <dgm:cxn modelId="{4F049A23-F199-45A0-85B8-1FDBCEC7D5A5}" type="presParOf" srcId="{57E25529-552B-4FF2-AFBA-E915A107FCD6}" destId="{A5DADF31-05F1-4E81-85EC-6022B440EDF0}" srcOrd="3" destOrd="0" presId="urn:microsoft.com/office/officeart/2005/8/layout/cycle4"/>
    <dgm:cxn modelId="{7287C326-A61D-4530-844B-68125E956DA9}" type="presParOf" srcId="{57E25529-552B-4FF2-AFBA-E915A107FCD6}" destId="{7C0FD0B3-5C10-486E-A401-23386CDB540A}" srcOrd="4" destOrd="0" presId="urn:microsoft.com/office/officeart/2005/8/layout/cycle4"/>
    <dgm:cxn modelId="{03C307E4-AA04-4EA4-A194-14B4996595D8}" type="presParOf" srcId="{6EDC999A-B5E3-4EFC-902F-EC779CAB6DAB}" destId="{E8003DBB-AACB-4219-9FA4-78FBF70AB3D6}" srcOrd="2" destOrd="0" presId="urn:microsoft.com/office/officeart/2005/8/layout/cycle4"/>
    <dgm:cxn modelId="{6A455B7B-6E23-4FCE-B97D-B88BB2A7811C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tx2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973D90BD-56C6-497B-BA1B-E35A8149648F}" type="presOf" srcId="{4CFD18B1-DFFF-4665-856A-F0649C307419}" destId="{A5DADF31-05F1-4E81-85EC-6022B440EDF0}" srcOrd="0" destOrd="0" presId="urn:microsoft.com/office/officeart/2005/8/layout/cycle4"/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8CC4C25B-BCE5-4627-BACF-1F85C387CCBE}" type="presOf" srcId="{1E1C7DEE-2E22-4DF0-8B19-EE2A6DECD928}" destId="{CE49C2C6-2244-4082-A4A0-F316B4728ED3}" srcOrd="0" destOrd="0" presId="urn:microsoft.com/office/officeart/2005/8/layout/cycle4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AF837189-D7C7-4835-A5E7-AB49240C02C4}" type="presOf" srcId="{23DF443C-DCCC-4BAE-860D-55D9D9FBD22C}" destId="{6EDC999A-B5E3-4EFC-902F-EC779CAB6DAB}" srcOrd="0" destOrd="0" presId="urn:microsoft.com/office/officeart/2005/8/layout/cycle4"/>
    <dgm:cxn modelId="{6E10385A-5000-40C1-B7A2-B724540DC345}" type="presOf" srcId="{8CDF2564-32C1-40ED-9F85-E72AB7CBFE53}" destId="{5F75259D-2C0F-4DA9-8F3D-DF083B69A165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D0C096FE-5C76-47DF-8170-54B2377643CB}" type="presOf" srcId="{0CBF5E35-21AD-4A90-97CD-42E38FC72AB9}" destId="{4B7BCDA1-5D90-4B4B-A49A-E143B72F9DBA}" srcOrd="0" destOrd="0" presId="urn:microsoft.com/office/officeart/2005/8/layout/cycle4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11A95837-19C1-4925-B515-ABF1C82FE38C}" type="presParOf" srcId="{6EDC999A-B5E3-4EFC-902F-EC779CAB6DAB}" destId="{EAB13E6E-856F-4BE1-8FB0-0122BA659DC6}" srcOrd="0" destOrd="0" presId="urn:microsoft.com/office/officeart/2005/8/layout/cycle4"/>
    <dgm:cxn modelId="{5387790C-0DA7-47E7-B08A-D9A3F6ADC766}" type="presParOf" srcId="{EAB13E6E-856F-4BE1-8FB0-0122BA659DC6}" destId="{61F6FF0B-6A55-4B52-AF0F-CFA1125E9440}" srcOrd="0" destOrd="0" presId="urn:microsoft.com/office/officeart/2005/8/layout/cycle4"/>
    <dgm:cxn modelId="{7DA77578-F608-407D-A88E-0D0C14B60432}" type="presParOf" srcId="{6EDC999A-B5E3-4EFC-902F-EC779CAB6DAB}" destId="{57E25529-552B-4FF2-AFBA-E915A107FCD6}" srcOrd="1" destOrd="0" presId="urn:microsoft.com/office/officeart/2005/8/layout/cycle4"/>
    <dgm:cxn modelId="{E214A00A-3AAD-42AE-996A-5F7B9A8DFE94}" type="presParOf" srcId="{57E25529-552B-4FF2-AFBA-E915A107FCD6}" destId="{4B7BCDA1-5D90-4B4B-A49A-E143B72F9DBA}" srcOrd="0" destOrd="0" presId="urn:microsoft.com/office/officeart/2005/8/layout/cycle4"/>
    <dgm:cxn modelId="{F0A45302-EF59-4C7E-AA95-243B7D77C390}" type="presParOf" srcId="{57E25529-552B-4FF2-AFBA-E915A107FCD6}" destId="{5F75259D-2C0F-4DA9-8F3D-DF083B69A165}" srcOrd="1" destOrd="0" presId="urn:microsoft.com/office/officeart/2005/8/layout/cycle4"/>
    <dgm:cxn modelId="{41DA16EC-E509-4F81-B708-D9118B226BB9}" type="presParOf" srcId="{57E25529-552B-4FF2-AFBA-E915A107FCD6}" destId="{CE49C2C6-2244-4082-A4A0-F316B4728ED3}" srcOrd="2" destOrd="0" presId="urn:microsoft.com/office/officeart/2005/8/layout/cycle4"/>
    <dgm:cxn modelId="{36D4F97D-FF9A-428E-8C2B-EE04259FB738}" type="presParOf" srcId="{57E25529-552B-4FF2-AFBA-E915A107FCD6}" destId="{A5DADF31-05F1-4E81-85EC-6022B440EDF0}" srcOrd="3" destOrd="0" presId="urn:microsoft.com/office/officeart/2005/8/layout/cycle4"/>
    <dgm:cxn modelId="{22E4AD61-F2D2-4792-AD5A-83950E2A4C9E}" type="presParOf" srcId="{57E25529-552B-4FF2-AFBA-E915A107FCD6}" destId="{7C0FD0B3-5C10-486E-A401-23386CDB540A}" srcOrd="4" destOrd="0" presId="urn:microsoft.com/office/officeart/2005/8/layout/cycle4"/>
    <dgm:cxn modelId="{FC48081F-438A-4179-9A14-5A4718945139}" type="presParOf" srcId="{6EDC999A-B5E3-4EFC-902F-EC779CAB6DAB}" destId="{E8003DBB-AACB-4219-9FA4-78FBF70AB3D6}" srcOrd="2" destOrd="0" presId="urn:microsoft.com/office/officeart/2005/8/layout/cycle4"/>
    <dgm:cxn modelId="{A0486252-248F-4764-82A1-F89C3CABBCF9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4C96AB8B-0C86-41CA-9A26-12C13880A6FB}" type="presOf" srcId="{4CFD18B1-DFFF-4665-856A-F0649C307419}" destId="{A5DADF31-05F1-4E81-85EC-6022B440EDF0}" srcOrd="0" destOrd="0" presId="urn:microsoft.com/office/officeart/2005/8/layout/cycle4"/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591E949F-8364-4879-8502-FAF27711F9AA}" type="presOf" srcId="{0CBF5E35-21AD-4A90-97CD-42E38FC72AB9}" destId="{4B7BCDA1-5D90-4B4B-A49A-E143B72F9DBA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E5241407-4376-46EC-8C6D-CFE595D0A34B}" type="presOf" srcId="{8CDF2564-32C1-40ED-9F85-E72AB7CBFE53}" destId="{5F75259D-2C0F-4DA9-8F3D-DF083B69A165}" srcOrd="0" destOrd="0" presId="urn:microsoft.com/office/officeart/2005/8/layout/cycle4"/>
    <dgm:cxn modelId="{07A5AB58-89BA-4E4D-B789-8C079574DA5E}" type="presOf" srcId="{1E1C7DEE-2E22-4DF0-8B19-EE2A6DECD928}" destId="{CE49C2C6-2244-4082-A4A0-F316B4728ED3}" srcOrd="0" destOrd="0" presId="urn:microsoft.com/office/officeart/2005/8/layout/cycle4"/>
    <dgm:cxn modelId="{A4A4BED9-569A-4B8D-9204-C2033D38337C}" type="presOf" srcId="{23DF443C-DCCC-4BAE-860D-55D9D9FBD22C}" destId="{6EDC999A-B5E3-4EFC-902F-EC779CAB6DAB}" srcOrd="0" destOrd="0" presId="urn:microsoft.com/office/officeart/2005/8/layout/cycle4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95A6D2D4-403B-44AB-BF5B-97BFEA131F4E}" type="presParOf" srcId="{6EDC999A-B5E3-4EFC-902F-EC779CAB6DAB}" destId="{EAB13E6E-856F-4BE1-8FB0-0122BA659DC6}" srcOrd="0" destOrd="0" presId="urn:microsoft.com/office/officeart/2005/8/layout/cycle4"/>
    <dgm:cxn modelId="{A68381CD-6452-434B-A924-D2BCDD9761BF}" type="presParOf" srcId="{EAB13E6E-856F-4BE1-8FB0-0122BA659DC6}" destId="{61F6FF0B-6A55-4B52-AF0F-CFA1125E9440}" srcOrd="0" destOrd="0" presId="urn:microsoft.com/office/officeart/2005/8/layout/cycle4"/>
    <dgm:cxn modelId="{A6D01119-BAC2-48AE-815D-4BA62872ADA2}" type="presParOf" srcId="{6EDC999A-B5E3-4EFC-902F-EC779CAB6DAB}" destId="{57E25529-552B-4FF2-AFBA-E915A107FCD6}" srcOrd="1" destOrd="0" presId="urn:microsoft.com/office/officeart/2005/8/layout/cycle4"/>
    <dgm:cxn modelId="{F9C26A14-131F-4F15-8ECF-196CE1DC7745}" type="presParOf" srcId="{57E25529-552B-4FF2-AFBA-E915A107FCD6}" destId="{4B7BCDA1-5D90-4B4B-A49A-E143B72F9DBA}" srcOrd="0" destOrd="0" presId="urn:microsoft.com/office/officeart/2005/8/layout/cycle4"/>
    <dgm:cxn modelId="{097275EA-5943-4694-9FC0-E4A71C233CA3}" type="presParOf" srcId="{57E25529-552B-4FF2-AFBA-E915A107FCD6}" destId="{5F75259D-2C0F-4DA9-8F3D-DF083B69A165}" srcOrd="1" destOrd="0" presId="urn:microsoft.com/office/officeart/2005/8/layout/cycle4"/>
    <dgm:cxn modelId="{68756CC9-56E6-4533-9A76-D1B6657649F3}" type="presParOf" srcId="{57E25529-552B-4FF2-AFBA-E915A107FCD6}" destId="{CE49C2C6-2244-4082-A4A0-F316B4728ED3}" srcOrd="2" destOrd="0" presId="urn:microsoft.com/office/officeart/2005/8/layout/cycle4"/>
    <dgm:cxn modelId="{46261C9C-5074-46CC-B1FF-FA0993ADA74B}" type="presParOf" srcId="{57E25529-552B-4FF2-AFBA-E915A107FCD6}" destId="{A5DADF31-05F1-4E81-85EC-6022B440EDF0}" srcOrd="3" destOrd="0" presId="urn:microsoft.com/office/officeart/2005/8/layout/cycle4"/>
    <dgm:cxn modelId="{EF956AF1-F71B-41A6-8F42-DF0A2286462B}" type="presParOf" srcId="{57E25529-552B-4FF2-AFBA-E915A107FCD6}" destId="{7C0FD0B3-5C10-486E-A401-23386CDB540A}" srcOrd="4" destOrd="0" presId="urn:microsoft.com/office/officeart/2005/8/layout/cycle4"/>
    <dgm:cxn modelId="{30032ABE-690E-4357-BAF7-FB0BC2B4E4D6}" type="presParOf" srcId="{6EDC999A-B5E3-4EFC-902F-EC779CAB6DAB}" destId="{E8003DBB-AACB-4219-9FA4-78FBF70AB3D6}" srcOrd="2" destOrd="0" presId="urn:microsoft.com/office/officeart/2005/8/layout/cycle4"/>
    <dgm:cxn modelId="{DA484AA1-C88F-43AD-9403-79E7548D41A3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tx2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C51C8A6E-51AE-4543-AED3-8126698448C9}" type="presOf" srcId="{0CBF5E35-21AD-4A90-97CD-42E38FC72AB9}" destId="{4B7BCDA1-5D90-4B4B-A49A-E143B72F9DBA}" srcOrd="0" destOrd="0" presId="urn:microsoft.com/office/officeart/2005/8/layout/cycle4"/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3621F4D7-FF14-4D83-BDAA-DD606CCF0FE6}" type="presOf" srcId="{4CFD18B1-DFFF-4665-856A-F0649C307419}" destId="{A5DADF31-05F1-4E81-85EC-6022B440EDF0}" srcOrd="0" destOrd="0" presId="urn:microsoft.com/office/officeart/2005/8/layout/cycle4"/>
    <dgm:cxn modelId="{F428FDF0-C356-48A5-8A74-48AB3EF4636E}" type="presOf" srcId="{8CDF2564-32C1-40ED-9F85-E72AB7CBFE53}" destId="{5F75259D-2C0F-4DA9-8F3D-DF083B69A165}" srcOrd="0" destOrd="0" presId="urn:microsoft.com/office/officeart/2005/8/layout/cycle4"/>
    <dgm:cxn modelId="{1A0F7E6C-A5F6-468E-A468-9AEDCFF2EAC2}" type="presOf" srcId="{23DF443C-DCCC-4BAE-860D-55D9D9FBD22C}" destId="{6EDC999A-B5E3-4EFC-902F-EC779CAB6DAB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153741BC-6BFD-466A-AEA5-02D50424AA41}" type="presOf" srcId="{1E1C7DEE-2E22-4DF0-8B19-EE2A6DECD928}" destId="{CE49C2C6-2244-4082-A4A0-F316B4728ED3}" srcOrd="0" destOrd="0" presId="urn:microsoft.com/office/officeart/2005/8/layout/cycle4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1AD31BA0-B836-461F-81FD-1195B92A1D30}" type="presParOf" srcId="{6EDC999A-B5E3-4EFC-902F-EC779CAB6DAB}" destId="{EAB13E6E-856F-4BE1-8FB0-0122BA659DC6}" srcOrd="0" destOrd="0" presId="urn:microsoft.com/office/officeart/2005/8/layout/cycle4"/>
    <dgm:cxn modelId="{B4B71B4E-1134-4D96-8DDF-7F6D9CAF736D}" type="presParOf" srcId="{EAB13E6E-856F-4BE1-8FB0-0122BA659DC6}" destId="{61F6FF0B-6A55-4B52-AF0F-CFA1125E9440}" srcOrd="0" destOrd="0" presId="urn:microsoft.com/office/officeart/2005/8/layout/cycle4"/>
    <dgm:cxn modelId="{7DDA1ADE-F187-4FBC-A107-301ADF421AD5}" type="presParOf" srcId="{6EDC999A-B5E3-4EFC-902F-EC779CAB6DAB}" destId="{57E25529-552B-4FF2-AFBA-E915A107FCD6}" srcOrd="1" destOrd="0" presId="urn:microsoft.com/office/officeart/2005/8/layout/cycle4"/>
    <dgm:cxn modelId="{79AE7522-FDE9-4BED-AF9A-70F2C8126F0F}" type="presParOf" srcId="{57E25529-552B-4FF2-AFBA-E915A107FCD6}" destId="{4B7BCDA1-5D90-4B4B-A49A-E143B72F9DBA}" srcOrd="0" destOrd="0" presId="urn:microsoft.com/office/officeart/2005/8/layout/cycle4"/>
    <dgm:cxn modelId="{694AC5C1-95C1-4F7E-8916-4143E2A032FF}" type="presParOf" srcId="{57E25529-552B-4FF2-AFBA-E915A107FCD6}" destId="{5F75259D-2C0F-4DA9-8F3D-DF083B69A165}" srcOrd="1" destOrd="0" presId="urn:microsoft.com/office/officeart/2005/8/layout/cycle4"/>
    <dgm:cxn modelId="{38150BB8-7BAD-4C17-94B3-3A613D4F33C9}" type="presParOf" srcId="{57E25529-552B-4FF2-AFBA-E915A107FCD6}" destId="{CE49C2C6-2244-4082-A4A0-F316B4728ED3}" srcOrd="2" destOrd="0" presId="urn:microsoft.com/office/officeart/2005/8/layout/cycle4"/>
    <dgm:cxn modelId="{8CE3B708-D6E7-4F10-9A1E-4136D0135AAD}" type="presParOf" srcId="{57E25529-552B-4FF2-AFBA-E915A107FCD6}" destId="{A5DADF31-05F1-4E81-85EC-6022B440EDF0}" srcOrd="3" destOrd="0" presId="urn:microsoft.com/office/officeart/2005/8/layout/cycle4"/>
    <dgm:cxn modelId="{BAA588EC-D730-412E-8037-958B2BD4359A}" type="presParOf" srcId="{57E25529-552B-4FF2-AFBA-E915A107FCD6}" destId="{7C0FD0B3-5C10-486E-A401-23386CDB540A}" srcOrd="4" destOrd="0" presId="urn:microsoft.com/office/officeart/2005/8/layout/cycle4"/>
    <dgm:cxn modelId="{FBEA0C18-9BBD-4896-B8AB-7B8A6C9C1EF1}" type="presParOf" srcId="{6EDC999A-B5E3-4EFC-902F-EC779CAB6DAB}" destId="{E8003DBB-AACB-4219-9FA4-78FBF70AB3D6}" srcOrd="2" destOrd="0" presId="urn:microsoft.com/office/officeart/2005/8/layout/cycle4"/>
    <dgm:cxn modelId="{8EAD372C-E0A6-466C-B827-00D285C6A6FB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E64DCFA5-AC9D-4F8B-8C39-9B26412BD1FC}" type="presOf" srcId="{1E1C7DEE-2E22-4DF0-8B19-EE2A6DECD928}" destId="{CE49C2C6-2244-4082-A4A0-F316B4728ED3}" srcOrd="0" destOrd="0" presId="urn:microsoft.com/office/officeart/2005/8/layout/cycle4"/>
    <dgm:cxn modelId="{7380B0A7-313C-442B-B7A1-B213E7C7141C}" type="presOf" srcId="{8CDF2564-32C1-40ED-9F85-E72AB7CBFE53}" destId="{5F75259D-2C0F-4DA9-8F3D-DF083B69A165}" srcOrd="0" destOrd="0" presId="urn:microsoft.com/office/officeart/2005/8/layout/cycle4"/>
    <dgm:cxn modelId="{73C5A698-3902-49C2-A9D4-7B61633CF98A}" type="presOf" srcId="{23DF443C-DCCC-4BAE-860D-55D9D9FBD22C}" destId="{6EDC999A-B5E3-4EFC-902F-EC779CAB6DAB}" srcOrd="0" destOrd="0" presId="urn:microsoft.com/office/officeart/2005/8/layout/cycle4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07EF0530-2594-4CE7-A8A3-BB1B37225FE7}" type="presOf" srcId="{4CFD18B1-DFFF-4665-856A-F0649C307419}" destId="{A5DADF31-05F1-4E81-85EC-6022B440EDF0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16FADEBD-3AEE-4F7B-B3BB-F3B666F0D5A8}" type="presOf" srcId="{0CBF5E35-21AD-4A90-97CD-42E38FC72AB9}" destId="{4B7BCDA1-5D90-4B4B-A49A-E143B72F9DBA}" srcOrd="0" destOrd="0" presId="urn:microsoft.com/office/officeart/2005/8/layout/cycle4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FACBC67A-D716-4556-83AF-13830EEA2E49}" type="presParOf" srcId="{6EDC999A-B5E3-4EFC-902F-EC779CAB6DAB}" destId="{EAB13E6E-856F-4BE1-8FB0-0122BA659DC6}" srcOrd="0" destOrd="0" presId="urn:microsoft.com/office/officeart/2005/8/layout/cycle4"/>
    <dgm:cxn modelId="{0B21E47C-AF91-4531-9A42-5F6609D32E02}" type="presParOf" srcId="{EAB13E6E-856F-4BE1-8FB0-0122BA659DC6}" destId="{61F6FF0B-6A55-4B52-AF0F-CFA1125E9440}" srcOrd="0" destOrd="0" presId="urn:microsoft.com/office/officeart/2005/8/layout/cycle4"/>
    <dgm:cxn modelId="{E0402B6E-850F-4D85-BBAA-BEF75FB4C8A4}" type="presParOf" srcId="{6EDC999A-B5E3-4EFC-902F-EC779CAB6DAB}" destId="{57E25529-552B-4FF2-AFBA-E915A107FCD6}" srcOrd="1" destOrd="0" presId="urn:microsoft.com/office/officeart/2005/8/layout/cycle4"/>
    <dgm:cxn modelId="{78F8B51B-5EE1-4611-AAF0-DEA1A388419A}" type="presParOf" srcId="{57E25529-552B-4FF2-AFBA-E915A107FCD6}" destId="{4B7BCDA1-5D90-4B4B-A49A-E143B72F9DBA}" srcOrd="0" destOrd="0" presId="urn:microsoft.com/office/officeart/2005/8/layout/cycle4"/>
    <dgm:cxn modelId="{F5DB95E2-517A-4B04-BFF9-0B0A3628ED5D}" type="presParOf" srcId="{57E25529-552B-4FF2-AFBA-E915A107FCD6}" destId="{5F75259D-2C0F-4DA9-8F3D-DF083B69A165}" srcOrd="1" destOrd="0" presId="urn:microsoft.com/office/officeart/2005/8/layout/cycle4"/>
    <dgm:cxn modelId="{AF9A1B0A-6D79-4309-A6D8-C438BF2AA3C5}" type="presParOf" srcId="{57E25529-552B-4FF2-AFBA-E915A107FCD6}" destId="{CE49C2C6-2244-4082-A4A0-F316B4728ED3}" srcOrd="2" destOrd="0" presId="urn:microsoft.com/office/officeart/2005/8/layout/cycle4"/>
    <dgm:cxn modelId="{D2A04EE6-14DB-4996-B770-536DCA1465D2}" type="presParOf" srcId="{57E25529-552B-4FF2-AFBA-E915A107FCD6}" destId="{A5DADF31-05F1-4E81-85EC-6022B440EDF0}" srcOrd="3" destOrd="0" presId="urn:microsoft.com/office/officeart/2005/8/layout/cycle4"/>
    <dgm:cxn modelId="{60229F5A-DFD1-4D8B-87FF-E785B22BBD21}" type="presParOf" srcId="{57E25529-552B-4FF2-AFBA-E915A107FCD6}" destId="{7C0FD0B3-5C10-486E-A401-23386CDB540A}" srcOrd="4" destOrd="0" presId="urn:microsoft.com/office/officeart/2005/8/layout/cycle4"/>
    <dgm:cxn modelId="{31EF5A08-A7FD-4730-A509-3D8CED9E7A0C}" type="presParOf" srcId="{6EDC999A-B5E3-4EFC-902F-EC779CAB6DAB}" destId="{E8003DBB-AACB-4219-9FA4-78FBF70AB3D6}" srcOrd="2" destOrd="0" presId="urn:microsoft.com/office/officeart/2005/8/layout/cycle4"/>
    <dgm:cxn modelId="{88DD5BD6-BCFC-42F9-B976-EE27A5354D37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tx2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5BE891AE-0B72-4448-A1E3-9F7B7F6FC56C}" type="presOf" srcId="{1E1C7DEE-2E22-4DF0-8B19-EE2A6DECD928}" destId="{CE49C2C6-2244-4082-A4A0-F316B4728ED3}" srcOrd="0" destOrd="0" presId="urn:microsoft.com/office/officeart/2005/8/layout/cycle4"/>
    <dgm:cxn modelId="{D617ABF4-B927-4237-A161-ACF8E20BAC3F}" type="presOf" srcId="{4CFD18B1-DFFF-4665-856A-F0649C307419}" destId="{A5DADF31-05F1-4E81-85EC-6022B440EDF0}" srcOrd="0" destOrd="0" presId="urn:microsoft.com/office/officeart/2005/8/layout/cycle4"/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34CD35BC-B1F8-4C5C-B2D8-F2AF65158680}" type="presOf" srcId="{8CDF2564-32C1-40ED-9F85-E72AB7CBFE53}" destId="{5F75259D-2C0F-4DA9-8F3D-DF083B69A165}" srcOrd="0" destOrd="0" presId="urn:microsoft.com/office/officeart/2005/8/layout/cycle4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BB3A69F6-958E-4F09-B09D-F941352B4EC1}" type="presOf" srcId="{23DF443C-DCCC-4BAE-860D-55D9D9FBD22C}" destId="{6EDC999A-B5E3-4EFC-902F-EC779CAB6DAB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81696AAA-8192-43A8-A0DB-522660343643}" type="presOf" srcId="{0CBF5E35-21AD-4A90-97CD-42E38FC72AB9}" destId="{4B7BCDA1-5D90-4B4B-A49A-E143B72F9DBA}" srcOrd="0" destOrd="0" presId="urn:microsoft.com/office/officeart/2005/8/layout/cycle4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D9223C07-4819-4D6B-A627-DD3414736789}" type="presParOf" srcId="{6EDC999A-B5E3-4EFC-902F-EC779CAB6DAB}" destId="{EAB13E6E-856F-4BE1-8FB0-0122BA659DC6}" srcOrd="0" destOrd="0" presId="urn:microsoft.com/office/officeart/2005/8/layout/cycle4"/>
    <dgm:cxn modelId="{BE2FB800-D370-4728-B5D4-CE56E83A4AE4}" type="presParOf" srcId="{EAB13E6E-856F-4BE1-8FB0-0122BA659DC6}" destId="{61F6FF0B-6A55-4B52-AF0F-CFA1125E9440}" srcOrd="0" destOrd="0" presId="urn:microsoft.com/office/officeart/2005/8/layout/cycle4"/>
    <dgm:cxn modelId="{AAE94FDA-CA24-49DE-8219-36F8D0988648}" type="presParOf" srcId="{6EDC999A-B5E3-4EFC-902F-EC779CAB6DAB}" destId="{57E25529-552B-4FF2-AFBA-E915A107FCD6}" srcOrd="1" destOrd="0" presId="urn:microsoft.com/office/officeart/2005/8/layout/cycle4"/>
    <dgm:cxn modelId="{07EF9721-7499-4572-ADA1-34CE4C74417D}" type="presParOf" srcId="{57E25529-552B-4FF2-AFBA-E915A107FCD6}" destId="{4B7BCDA1-5D90-4B4B-A49A-E143B72F9DBA}" srcOrd="0" destOrd="0" presId="urn:microsoft.com/office/officeart/2005/8/layout/cycle4"/>
    <dgm:cxn modelId="{F5CE2D26-589F-4D37-A126-9129D1BFCE39}" type="presParOf" srcId="{57E25529-552B-4FF2-AFBA-E915A107FCD6}" destId="{5F75259D-2C0F-4DA9-8F3D-DF083B69A165}" srcOrd="1" destOrd="0" presId="urn:microsoft.com/office/officeart/2005/8/layout/cycle4"/>
    <dgm:cxn modelId="{9551256E-DA5D-4516-A9A0-96D5658C8BBC}" type="presParOf" srcId="{57E25529-552B-4FF2-AFBA-E915A107FCD6}" destId="{CE49C2C6-2244-4082-A4A0-F316B4728ED3}" srcOrd="2" destOrd="0" presId="urn:microsoft.com/office/officeart/2005/8/layout/cycle4"/>
    <dgm:cxn modelId="{1BC32A23-A395-4FBF-BFC0-DFBDF5D9A53B}" type="presParOf" srcId="{57E25529-552B-4FF2-AFBA-E915A107FCD6}" destId="{A5DADF31-05F1-4E81-85EC-6022B440EDF0}" srcOrd="3" destOrd="0" presId="urn:microsoft.com/office/officeart/2005/8/layout/cycle4"/>
    <dgm:cxn modelId="{7B7BDBEC-FAE6-430F-8EF4-AB2298CF1410}" type="presParOf" srcId="{57E25529-552B-4FF2-AFBA-E915A107FCD6}" destId="{7C0FD0B3-5C10-486E-A401-23386CDB540A}" srcOrd="4" destOrd="0" presId="urn:microsoft.com/office/officeart/2005/8/layout/cycle4"/>
    <dgm:cxn modelId="{891BF06C-FD37-4D78-8C84-C0A7FADCAF41}" type="presParOf" srcId="{6EDC999A-B5E3-4EFC-902F-EC779CAB6DAB}" destId="{E8003DBB-AACB-4219-9FA4-78FBF70AB3D6}" srcOrd="2" destOrd="0" presId="urn:microsoft.com/office/officeart/2005/8/layout/cycle4"/>
    <dgm:cxn modelId="{FDA5AD01-A1CD-4D60-98D9-7A077DA2CFD7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5BC78A93-1AAB-48F4-B20B-EB9B2E19B3B2}" type="presOf" srcId="{8CDF2564-32C1-40ED-9F85-E72AB7CBFE53}" destId="{5F75259D-2C0F-4DA9-8F3D-DF083B69A165}" srcOrd="0" destOrd="0" presId="urn:microsoft.com/office/officeart/2005/8/layout/cycle4"/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BB783D78-C3D8-4250-A52B-49A323D0CFC9}" type="presOf" srcId="{1E1C7DEE-2E22-4DF0-8B19-EE2A6DECD928}" destId="{CE49C2C6-2244-4082-A4A0-F316B4728ED3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50AD745F-2AF0-4A0E-B7CF-5EB7F507A694}" type="presOf" srcId="{23DF443C-DCCC-4BAE-860D-55D9D9FBD22C}" destId="{6EDC999A-B5E3-4EFC-902F-EC779CAB6DAB}" srcOrd="0" destOrd="0" presId="urn:microsoft.com/office/officeart/2005/8/layout/cycle4"/>
    <dgm:cxn modelId="{D26EEE79-6886-45A7-9678-E99D73C54651}" type="presOf" srcId="{0CBF5E35-21AD-4A90-97CD-42E38FC72AB9}" destId="{4B7BCDA1-5D90-4B4B-A49A-E143B72F9DBA}" srcOrd="0" destOrd="0" presId="urn:microsoft.com/office/officeart/2005/8/layout/cycle4"/>
    <dgm:cxn modelId="{BA0AE065-E5BB-4832-8B29-47016BC9D5A3}" type="presOf" srcId="{4CFD18B1-DFFF-4665-856A-F0649C307419}" destId="{A5DADF31-05F1-4E81-85EC-6022B440EDF0}" srcOrd="0" destOrd="0" presId="urn:microsoft.com/office/officeart/2005/8/layout/cycle4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B69F8C4A-ACDD-4707-8898-57C63FE2DE7C}" type="presParOf" srcId="{6EDC999A-B5E3-4EFC-902F-EC779CAB6DAB}" destId="{EAB13E6E-856F-4BE1-8FB0-0122BA659DC6}" srcOrd="0" destOrd="0" presId="urn:microsoft.com/office/officeart/2005/8/layout/cycle4"/>
    <dgm:cxn modelId="{E7D3CADF-13DD-4EAF-BC5E-6AB16A58C868}" type="presParOf" srcId="{EAB13E6E-856F-4BE1-8FB0-0122BA659DC6}" destId="{61F6FF0B-6A55-4B52-AF0F-CFA1125E9440}" srcOrd="0" destOrd="0" presId="urn:microsoft.com/office/officeart/2005/8/layout/cycle4"/>
    <dgm:cxn modelId="{8907BD27-C476-4B08-B13B-985D7AB5BC9E}" type="presParOf" srcId="{6EDC999A-B5E3-4EFC-902F-EC779CAB6DAB}" destId="{57E25529-552B-4FF2-AFBA-E915A107FCD6}" srcOrd="1" destOrd="0" presId="urn:microsoft.com/office/officeart/2005/8/layout/cycle4"/>
    <dgm:cxn modelId="{3442D8E3-9B25-4F28-AFB6-F29C7DCF2E58}" type="presParOf" srcId="{57E25529-552B-4FF2-AFBA-E915A107FCD6}" destId="{4B7BCDA1-5D90-4B4B-A49A-E143B72F9DBA}" srcOrd="0" destOrd="0" presId="urn:microsoft.com/office/officeart/2005/8/layout/cycle4"/>
    <dgm:cxn modelId="{13ACEB50-E9AE-4894-B2BE-25AB34C74517}" type="presParOf" srcId="{57E25529-552B-4FF2-AFBA-E915A107FCD6}" destId="{5F75259D-2C0F-4DA9-8F3D-DF083B69A165}" srcOrd="1" destOrd="0" presId="urn:microsoft.com/office/officeart/2005/8/layout/cycle4"/>
    <dgm:cxn modelId="{A69C6814-397E-4C81-BD7A-612A770757EB}" type="presParOf" srcId="{57E25529-552B-4FF2-AFBA-E915A107FCD6}" destId="{CE49C2C6-2244-4082-A4A0-F316B4728ED3}" srcOrd="2" destOrd="0" presId="urn:microsoft.com/office/officeart/2005/8/layout/cycle4"/>
    <dgm:cxn modelId="{81095CBF-E0D4-4020-8E67-6B25C2270DA2}" type="presParOf" srcId="{57E25529-552B-4FF2-AFBA-E915A107FCD6}" destId="{A5DADF31-05F1-4E81-85EC-6022B440EDF0}" srcOrd="3" destOrd="0" presId="urn:microsoft.com/office/officeart/2005/8/layout/cycle4"/>
    <dgm:cxn modelId="{458852B4-07E2-4A32-8907-3B2AD867B41D}" type="presParOf" srcId="{57E25529-552B-4FF2-AFBA-E915A107FCD6}" destId="{7C0FD0B3-5C10-486E-A401-23386CDB540A}" srcOrd="4" destOrd="0" presId="urn:microsoft.com/office/officeart/2005/8/layout/cycle4"/>
    <dgm:cxn modelId="{0763DF0C-4D32-45F2-9AF3-849C774BF0F9}" type="presParOf" srcId="{6EDC999A-B5E3-4EFC-902F-EC779CAB6DAB}" destId="{E8003DBB-AACB-4219-9FA4-78FBF70AB3D6}" srcOrd="2" destOrd="0" presId="urn:microsoft.com/office/officeart/2005/8/layout/cycle4"/>
    <dgm:cxn modelId="{9F846C3B-8583-414E-9380-70855E19E853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tx2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9F22541A-7489-4BB2-A9A1-DC4F6A3ED3F0}" type="presOf" srcId="{1E1C7DEE-2E22-4DF0-8B19-EE2A6DECD928}" destId="{CE49C2C6-2244-4082-A4A0-F316B4728ED3}" srcOrd="0" destOrd="0" presId="urn:microsoft.com/office/officeart/2005/8/layout/cycle4"/>
    <dgm:cxn modelId="{B8B5BC10-B8B4-4630-BFCC-F1ACAEF6E001}" type="presOf" srcId="{4CFD18B1-DFFF-4665-856A-F0649C307419}" destId="{A5DADF31-05F1-4E81-85EC-6022B440EDF0}" srcOrd="0" destOrd="0" presId="urn:microsoft.com/office/officeart/2005/8/layout/cycle4"/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89828A9A-7A36-443B-8089-E30F4EEC10B7}" type="presOf" srcId="{23DF443C-DCCC-4BAE-860D-55D9D9FBD22C}" destId="{6EDC999A-B5E3-4EFC-902F-EC779CAB6DAB}" srcOrd="0" destOrd="0" presId="urn:microsoft.com/office/officeart/2005/8/layout/cycle4"/>
    <dgm:cxn modelId="{86489C53-8DA9-4C5A-95C4-972B76781277}" type="presOf" srcId="{8CDF2564-32C1-40ED-9F85-E72AB7CBFE53}" destId="{5F75259D-2C0F-4DA9-8F3D-DF083B69A165}" srcOrd="0" destOrd="0" presId="urn:microsoft.com/office/officeart/2005/8/layout/cycle4"/>
    <dgm:cxn modelId="{48EB9557-AE3C-47B4-8055-AC8E1FB47298}" type="presOf" srcId="{0CBF5E35-21AD-4A90-97CD-42E38FC72AB9}" destId="{4B7BCDA1-5D90-4B4B-A49A-E143B72F9DBA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F350C57D-84A2-454A-9B87-8DA613AFF352}" type="presParOf" srcId="{6EDC999A-B5E3-4EFC-902F-EC779CAB6DAB}" destId="{EAB13E6E-856F-4BE1-8FB0-0122BA659DC6}" srcOrd="0" destOrd="0" presId="urn:microsoft.com/office/officeart/2005/8/layout/cycle4"/>
    <dgm:cxn modelId="{1973CD44-0E6A-4129-BC12-AB13CEB58013}" type="presParOf" srcId="{EAB13E6E-856F-4BE1-8FB0-0122BA659DC6}" destId="{61F6FF0B-6A55-4B52-AF0F-CFA1125E9440}" srcOrd="0" destOrd="0" presId="urn:microsoft.com/office/officeart/2005/8/layout/cycle4"/>
    <dgm:cxn modelId="{CBBDDAA9-BD11-41CB-BD33-76198B14FA6B}" type="presParOf" srcId="{6EDC999A-B5E3-4EFC-902F-EC779CAB6DAB}" destId="{57E25529-552B-4FF2-AFBA-E915A107FCD6}" srcOrd="1" destOrd="0" presId="urn:microsoft.com/office/officeart/2005/8/layout/cycle4"/>
    <dgm:cxn modelId="{37B549AE-3C62-42BB-A4E8-06A138312F50}" type="presParOf" srcId="{57E25529-552B-4FF2-AFBA-E915A107FCD6}" destId="{4B7BCDA1-5D90-4B4B-A49A-E143B72F9DBA}" srcOrd="0" destOrd="0" presId="urn:microsoft.com/office/officeart/2005/8/layout/cycle4"/>
    <dgm:cxn modelId="{6489045B-E22F-45D0-AFC7-CA10961E65FA}" type="presParOf" srcId="{57E25529-552B-4FF2-AFBA-E915A107FCD6}" destId="{5F75259D-2C0F-4DA9-8F3D-DF083B69A165}" srcOrd="1" destOrd="0" presId="urn:microsoft.com/office/officeart/2005/8/layout/cycle4"/>
    <dgm:cxn modelId="{753FCEDB-2E7D-4091-BE5E-89C39B342CA2}" type="presParOf" srcId="{57E25529-552B-4FF2-AFBA-E915A107FCD6}" destId="{CE49C2C6-2244-4082-A4A0-F316B4728ED3}" srcOrd="2" destOrd="0" presId="urn:microsoft.com/office/officeart/2005/8/layout/cycle4"/>
    <dgm:cxn modelId="{A94C92E6-1E5C-4026-8230-9B93030FFC25}" type="presParOf" srcId="{57E25529-552B-4FF2-AFBA-E915A107FCD6}" destId="{A5DADF31-05F1-4E81-85EC-6022B440EDF0}" srcOrd="3" destOrd="0" presId="urn:microsoft.com/office/officeart/2005/8/layout/cycle4"/>
    <dgm:cxn modelId="{D069E150-1328-48F5-9B78-92E7BEAE9558}" type="presParOf" srcId="{57E25529-552B-4FF2-AFBA-E915A107FCD6}" destId="{7C0FD0B3-5C10-486E-A401-23386CDB540A}" srcOrd="4" destOrd="0" presId="urn:microsoft.com/office/officeart/2005/8/layout/cycle4"/>
    <dgm:cxn modelId="{A212C58B-BDB8-47E1-BF80-38083AC58EB0}" type="presParOf" srcId="{6EDC999A-B5E3-4EFC-902F-EC779CAB6DAB}" destId="{E8003DBB-AACB-4219-9FA4-78FBF70AB3D6}" srcOrd="2" destOrd="0" presId="urn:microsoft.com/office/officeart/2005/8/layout/cycle4"/>
    <dgm:cxn modelId="{B46DDD4A-C8F5-49F2-8F07-ED4248B38565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7E03684E-5A94-4B6D-9346-F387FA64B628}" type="presOf" srcId="{1E1C7DEE-2E22-4DF0-8B19-EE2A6DECD928}" destId="{CE49C2C6-2244-4082-A4A0-F316B4728ED3}" srcOrd="0" destOrd="0" presId="urn:microsoft.com/office/officeart/2005/8/layout/cycle4"/>
    <dgm:cxn modelId="{4F65E0C9-37DC-432D-AB77-291F37DB028E}" type="presOf" srcId="{0CBF5E35-21AD-4A90-97CD-42E38FC72AB9}" destId="{4B7BCDA1-5D90-4B4B-A49A-E143B72F9DBA}" srcOrd="0" destOrd="0" presId="urn:microsoft.com/office/officeart/2005/8/layout/cycle4"/>
    <dgm:cxn modelId="{2B9499B7-C9A3-462F-982B-781310208267}" type="presOf" srcId="{8CDF2564-32C1-40ED-9F85-E72AB7CBFE53}" destId="{5F75259D-2C0F-4DA9-8F3D-DF083B69A165}" srcOrd="0" destOrd="0" presId="urn:microsoft.com/office/officeart/2005/8/layout/cycle4"/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FD131BC3-F013-4D78-AAFD-C9D1FAA258BA}" type="presOf" srcId="{4CFD18B1-DFFF-4665-856A-F0649C307419}" destId="{A5DADF31-05F1-4E81-85EC-6022B440EDF0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338CCCDA-D6AE-44D0-99EF-60D51999AB4C}" type="presOf" srcId="{23DF443C-DCCC-4BAE-860D-55D9D9FBD22C}" destId="{6EDC999A-B5E3-4EFC-902F-EC779CAB6DAB}" srcOrd="0" destOrd="0" presId="urn:microsoft.com/office/officeart/2005/8/layout/cycle4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E680B063-0864-4663-82FE-5DA7B5646E7B}" type="presParOf" srcId="{6EDC999A-B5E3-4EFC-902F-EC779CAB6DAB}" destId="{EAB13E6E-856F-4BE1-8FB0-0122BA659DC6}" srcOrd="0" destOrd="0" presId="urn:microsoft.com/office/officeart/2005/8/layout/cycle4"/>
    <dgm:cxn modelId="{C22FACF5-532A-4612-898F-E5F5ADC56E25}" type="presParOf" srcId="{EAB13E6E-856F-4BE1-8FB0-0122BA659DC6}" destId="{61F6FF0B-6A55-4B52-AF0F-CFA1125E9440}" srcOrd="0" destOrd="0" presId="urn:microsoft.com/office/officeart/2005/8/layout/cycle4"/>
    <dgm:cxn modelId="{CAD1F4F4-5BCD-461A-9F32-48F162C7E50E}" type="presParOf" srcId="{6EDC999A-B5E3-4EFC-902F-EC779CAB6DAB}" destId="{57E25529-552B-4FF2-AFBA-E915A107FCD6}" srcOrd="1" destOrd="0" presId="urn:microsoft.com/office/officeart/2005/8/layout/cycle4"/>
    <dgm:cxn modelId="{6D915900-2B1A-4858-BB34-13AA7A2EA39D}" type="presParOf" srcId="{57E25529-552B-4FF2-AFBA-E915A107FCD6}" destId="{4B7BCDA1-5D90-4B4B-A49A-E143B72F9DBA}" srcOrd="0" destOrd="0" presId="urn:microsoft.com/office/officeart/2005/8/layout/cycle4"/>
    <dgm:cxn modelId="{B106D456-9522-429E-93B9-CF09DB8573D2}" type="presParOf" srcId="{57E25529-552B-4FF2-AFBA-E915A107FCD6}" destId="{5F75259D-2C0F-4DA9-8F3D-DF083B69A165}" srcOrd="1" destOrd="0" presId="urn:microsoft.com/office/officeart/2005/8/layout/cycle4"/>
    <dgm:cxn modelId="{B96A57A6-5D67-4768-AC1E-E7D3D6042B28}" type="presParOf" srcId="{57E25529-552B-4FF2-AFBA-E915A107FCD6}" destId="{CE49C2C6-2244-4082-A4A0-F316B4728ED3}" srcOrd="2" destOrd="0" presId="urn:microsoft.com/office/officeart/2005/8/layout/cycle4"/>
    <dgm:cxn modelId="{89F195E6-A628-4129-85CE-77C6FFB7EE2E}" type="presParOf" srcId="{57E25529-552B-4FF2-AFBA-E915A107FCD6}" destId="{A5DADF31-05F1-4E81-85EC-6022B440EDF0}" srcOrd="3" destOrd="0" presId="urn:microsoft.com/office/officeart/2005/8/layout/cycle4"/>
    <dgm:cxn modelId="{EC65B097-C024-4B8D-8387-FD75C3A96CFC}" type="presParOf" srcId="{57E25529-552B-4FF2-AFBA-E915A107FCD6}" destId="{7C0FD0B3-5C10-486E-A401-23386CDB540A}" srcOrd="4" destOrd="0" presId="urn:microsoft.com/office/officeart/2005/8/layout/cycle4"/>
    <dgm:cxn modelId="{C49C26D3-AFBE-42A4-9A73-942ABC09671C}" type="presParOf" srcId="{6EDC999A-B5E3-4EFC-902F-EC779CAB6DAB}" destId="{E8003DBB-AACB-4219-9FA4-78FBF70AB3D6}" srcOrd="2" destOrd="0" presId="urn:microsoft.com/office/officeart/2005/8/layout/cycle4"/>
    <dgm:cxn modelId="{5ADFA362-94F9-4921-A319-9F04065CADC3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tx2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rgbClr val="FFFF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2FFC96C8-B30A-46B9-8C8B-0EE6337F8CCD}" type="presOf" srcId="{23DF443C-DCCC-4BAE-860D-55D9D9FBD22C}" destId="{6EDC999A-B5E3-4EFC-902F-EC779CAB6DAB}" srcOrd="0" destOrd="0" presId="urn:microsoft.com/office/officeart/2005/8/layout/cycle4"/>
    <dgm:cxn modelId="{F3C149CC-40A2-45B4-896A-B527902034D0}" type="presOf" srcId="{4CFD18B1-DFFF-4665-856A-F0649C307419}" destId="{A5DADF31-05F1-4E81-85EC-6022B440EDF0}" srcOrd="0" destOrd="0" presId="urn:microsoft.com/office/officeart/2005/8/layout/cycle4"/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33637DF1-3F87-46B3-A7DC-17C3A844216A}" type="presOf" srcId="{0CBF5E35-21AD-4A90-97CD-42E38FC72AB9}" destId="{4B7BCDA1-5D90-4B4B-A49A-E143B72F9DBA}" srcOrd="0" destOrd="0" presId="urn:microsoft.com/office/officeart/2005/8/layout/cycle4"/>
    <dgm:cxn modelId="{5EE62FCF-065C-4D72-9AEA-6E0B1D48440C}" type="presOf" srcId="{1E1C7DEE-2E22-4DF0-8B19-EE2A6DECD928}" destId="{CE49C2C6-2244-4082-A4A0-F316B4728ED3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63DA4CAA-0469-4AB1-B247-1763779F9B40}" type="presOf" srcId="{8CDF2564-32C1-40ED-9F85-E72AB7CBFE53}" destId="{5F75259D-2C0F-4DA9-8F3D-DF083B69A165}" srcOrd="0" destOrd="0" presId="urn:microsoft.com/office/officeart/2005/8/layout/cycle4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3E599805-CCAD-41BF-A47E-08011F15B8E8}" type="presParOf" srcId="{6EDC999A-B5E3-4EFC-902F-EC779CAB6DAB}" destId="{EAB13E6E-856F-4BE1-8FB0-0122BA659DC6}" srcOrd="0" destOrd="0" presId="urn:microsoft.com/office/officeart/2005/8/layout/cycle4"/>
    <dgm:cxn modelId="{AD402875-99C5-480F-8BE2-33A44FE9CD43}" type="presParOf" srcId="{EAB13E6E-856F-4BE1-8FB0-0122BA659DC6}" destId="{61F6FF0B-6A55-4B52-AF0F-CFA1125E9440}" srcOrd="0" destOrd="0" presId="urn:microsoft.com/office/officeart/2005/8/layout/cycle4"/>
    <dgm:cxn modelId="{B28D0912-DAD3-4D67-BA6E-73E4AA7B0DA0}" type="presParOf" srcId="{6EDC999A-B5E3-4EFC-902F-EC779CAB6DAB}" destId="{57E25529-552B-4FF2-AFBA-E915A107FCD6}" srcOrd="1" destOrd="0" presId="urn:microsoft.com/office/officeart/2005/8/layout/cycle4"/>
    <dgm:cxn modelId="{C6B62BB9-126A-4105-A812-7CAA8E09C123}" type="presParOf" srcId="{57E25529-552B-4FF2-AFBA-E915A107FCD6}" destId="{4B7BCDA1-5D90-4B4B-A49A-E143B72F9DBA}" srcOrd="0" destOrd="0" presId="urn:microsoft.com/office/officeart/2005/8/layout/cycle4"/>
    <dgm:cxn modelId="{9597FD84-F859-4486-9F5D-CF6E5328FED9}" type="presParOf" srcId="{57E25529-552B-4FF2-AFBA-E915A107FCD6}" destId="{5F75259D-2C0F-4DA9-8F3D-DF083B69A165}" srcOrd="1" destOrd="0" presId="urn:microsoft.com/office/officeart/2005/8/layout/cycle4"/>
    <dgm:cxn modelId="{926441E6-D115-4EA6-86C6-98F6077293A6}" type="presParOf" srcId="{57E25529-552B-4FF2-AFBA-E915A107FCD6}" destId="{CE49C2C6-2244-4082-A4A0-F316B4728ED3}" srcOrd="2" destOrd="0" presId="urn:microsoft.com/office/officeart/2005/8/layout/cycle4"/>
    <dgm:cxn modelId="{E10300A7-E16E-457A-A75C-B921C7FB8D83}" type="presParOf" srcId="{57E25529-552B-4FF2-AFBA-E915A107FCD6}" destId="{A5DADF31-05F1-4E81-85EC-6022B440EDF0}" srcOrd="3" destOrd="0" presId="urn:microsoft.com/office/officeart/2005/8/layout/cycle4"/>
    <dgm:cxn modelId="{BB1F5AE3-84ED-40A8-AAEE-3AB706FA8EB8}" type="presParOf" srcId="{57E25529-552B-4FF2-AFBA-E915A107FCD6}" destId="{7C0FD0B3-5C10-486E-A401-23386CDB540A}" srcOrd="4" destOrd="0" presId="urn:microsoft.com/office/officeart/2005/8/layout/cycle4"/>
    <dgm:cxn modelId="{B73BE12C-6DF7-4B56-AECE-DB3599DD9789}" type="presParOf" srcId="{6EDC999A-B5E3-4EFC-902F-EC779CAB6DAB}" destId="{E8003DBB-AACB-4219-9FA4-78FBF70AB3D6}" srcOrd="2" destOrd="0" presId="urn:microsoft.com/office/officeart/2005/8/layout/cycle4"/>
    <dgm:cxn modelId="{5D5E5262-6B54-4BD3-AF40-2C3164D68B74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8CA87BCF-BE77-4FB9-9F33-D60F6B246399}" type="presOf" srcId="{23DF443C-DCCC-4BAE-860D-55D9D9FBD22C}" destId="{6EDC999A-B5E3-4EFC-902F-EC779CAB6DAB}" srcOrd="0" destOrd="0" presId="urn:microsoft.com/office/officeart/2005/8/layout/cycle4"/>
    <dgm:cxn modelId="{D6EDBA17-4D5A-494D-9731-365D112DB1E1}" type="presOf" srcId="{1E1C7DEE-2E22-4DF0-8B19-EE2A6DECD928}" destId="{CE49C2C6-2244-4082-A4A0-F316B4728ED3}" srcOrd="0" destOrd="0" presId="urn:microsoft.com/office/officeart/2005/8/layout/cycle4"/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D4D0ADB0-E907-4EC5-AEED-A049D0C6EBE8}" type="presOf" srcId="{4CFD18B1-DFFF-4665-856A-F0649C307419}" destId="{A5DADF31-05F1-4E81-85EC-6022B440EDF0}" srcOrd="0" destOrd="0" presId="urn:microsoft.com/office/officeart/2005/8/layout/cycle4"/>
    <dgm:cxn modelId="{299545A5-BC42-48C2-82FD-446B34D2629C}" type="presOf" srcId="{0CBF5E35-21AD-4A90-97CD-42E38FC72AB9}" destId="{4B7BCDA1-5D90-4B4B-A49A-E143B72F9DBA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F3CDD88E-E257-49E7-9C93-90D5F9AF74A5}" type="presOf" srcId="{8CDF2564-32C1-40ED-9F85-E72AB7CBFE53}" destId="{5F75259D-2C0F-4DA9-8F3D-DF083B69A165}" srcOrd="0" destOrd="0" presId="urn:microsoft.com/office/officeart/2005/8/layout/cycle4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3FB940BD-AAAD-4AB0-9F97-F8677FD70479}" type="presParOf" srcId="{6EDC999A-B5E3-4EFC-902F-EC779CAB6DAB}" destId="{EAB13E6E-856F-4BE1-8FB0-0122BA659DC6}" srcOrd="0" destOrd="0" presId="urn:microsoft.com/office/officeart/2005/8/layout/cycle4"/>
    <dgm:cxn modelId="{DA161A88-7A9F-4841-8D15-57DF680F6782}" type="presParOf" srcId="{EAB13E6E-856F-4BE1-8FB0-0122BA659DC6}" destId="{61F6FF0B-6A55-4B52-AF0F-CFA1125E9440}" srcOrd="0" destOrd="0" presId="urn:microsoft.com/office/officeart/2005/8/layout/cycle4"/>
    <dgm:cxn modelId="{B227709E-61C0-431F-B963-A8B783FE5816}" type="presParOf" srcId="{6EDC999A-B5E3-4EFC-902F-EC779CAB6DAB}" destId="{57E25529-552B-4FF2-AFBA-E915A107FCD6}" srcOrd="1" destOrd="0" presId="urn:microsoft.com/office/officeart/2005/8/layout/cycle4"/>
    <dgm:cxn modelId="{4DE15BC8-70BE-4FFF-8C7D-16D8461A5391}" type="presParOf" srcId="{57E25529-552B-4FF2-AFBA-E915A107FCD6}" destId="{4B7BCDA1-5D90-4B4B-A49A-E143B72F9DBA}" srcOrd="0" destOrd="0" presId="urn:microsoft.com/office/officeart/2005/8/layout/cycle4"/>
    <dgm:cxn modelId="{8CCBEC5E-4469-4D40-A70C-A5A5EE161130}" type="presParOf" srcId="{57E25529-552B-4FF2-AFBA-E915A107FCD6}" destId="{5F75259D-2C0F-4DA9-8F3D-DF083B69A165}" srcOrd="1" destOrd="0" presId="urn:microsoft.com/office/officeart/2005/8/layout/cycle4"/>
    <dgm:cxn modelId="{E7C5D29F-8363-48FC-BEB4-387544B4E6A5}" type="presParOf" srcId="{57E25529-552B-4FF2-AFBA-E915A107FCD6}" destId="{CE49C2C6-2244-4082-A4A0-F316B4728ED3}" srcOrd="2" destOrd="0" presId="urn:microsoft.com/office/officeart/2005/8/layout/cycle4"/>
    <dgm:cxn modelId="{4E7BF052-ED3D-426C-81DE-6793A1CB9569}" type="presParOf" srcId="{57E25529-552B-4FF2-AFBA-E915A107FCD6}" destId="{A5DADF31-05F1-4E81-85EC-6022B440EDF0}" srcOrd="3" destOrd="0" presId="urn:microsoft.com/office/officeart/2005/8/layout/cycle4"/>
    <dgm:cxn modelId="{531231F9-9D06-486E-96DB-5F3DF0F8C96D}" type="presParOf" srcId="{57E25529-552B-4FF2-AFBA-E915A107FCD6}" destId="{7C0FD0B3-5C10-486E-A401-23386CDB540A}" srcOrd="4" destOrd="0" presId="urn:microsoft.com/office/officeart/2005/8/layout/cycle4"/>
    <dgm:cxn modelId="{6C31830C-9722-47CE-8AF3-CAFCDF78F331}" type="presParOf" srcId="{6EDC999A-B5E3-4EFC-902F-EC779CAB6DAB}" destId="{E8003DBB-AACB-4219-9FA4-78FBF70AB3D6}" srcOrd="2" destOrd="0" presId="urn:microsoft.com/office/officeart/2005/8/layout/cycle4"/>
    <dgm:cxn modelId="{D19E5C94-C91A-4255-A708-2BAC2BA34890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 smtClean="0"/>
            <a:t>A</a:t>
          </a:r>
          <a:endParaRPr lang="pt-BR" dirty="0"/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tx2"/>
        </a:solidFill>
      </dgm:spPr>
      <dgm:t>
        <a:bodyPr/>
        <a:lstStyle/>
        <a:p>
          <a:r>
            <a:rPr lang="pt-BR" dirty="0" smtClean="0"/>
            <a:t>P</a:t>
          </a:r>
          <a:endParaRPr lang="pt-BR" dirty="0"/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rgbClr val="339933"/>
        </a:solidFill>
      </dgm:spPr>
      <dgm:t>
        <a:bodyPr/>
        <a:lstStyle/>
        <a:p>
          <a:r>
            <a:rPr lang="pt-BR" dirty="0" smtClean="0"/>
            <a:t>D</a:t>
          </a:r>
          <a:endParaRPr lang="pt-BR" dirty="0"/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/>
            <a:t>C</a:t>
          </a:r>
          <a:endParaRPr lang="pt-BR" dirty="0"/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87E0CB3C-F03F-43BD-9F56-0EF084A46E2A}" type="presOf" srcId="{23DF443C-DCCC-4BAE-860D-55D9D9FBD22C}" destId="{6EDC999A-B5E3-4EFC-902F-EC779CAB6DAB}" srcOrd="0" destOrd="0" presId="urn:microsoft.com/office/officeart/2005/8/layout/cycle4"/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FA52E647-75F2-4861-9DE2-6980F2D1F461}" type="presOf" srcId="{0CBF5E35-21AD-4A90-97CD-42E38FC72AB9}" destId="{4B7BCDA1-5D90-4B4B-A49A-E143B72F9DBA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FD665850-BE89-4572-9273-C0867A037CC0}" type="presOf" srcId="{1E1C7DEE-2E22-4DF0-8B19-EE2A6DECD928}" destId="{CE49C2C6-2244-4082-A4A0-F316B4728ED3}" srcOrd="0" destOrd="0" presId="urn:microsoft.com/office/officeart/2005/8/layout/cycle4"/>
    <dgm:cxn modelId="{5218271B-627A-47BE-B4DE-998F335BF423}" type="presOf" srcId="{8CDF2564-32C1-40ED-9F85-E72AB7CBFE53}" destId="{5F75259D-2C0F-4DA9-8F3D-DF083B69A165}" srcOrd="0" destOrd="0" presId="urn:microsoft.com/office/officeart/2005/8/layout/cycle4"/>
    <dgm:cxn modelId="{6656CEC7-A71C-4FDE-BE8C-4A9E0603810D}" type="presOf" srcId="{4CFD18B1-DFFF-4665-856A-F0649C307419}" destId="{A5DADF31-05F1-4E81-85EC-6022B440EDF0}" srcOrd="0" destOrd="0" presId="urn:microsoft.com/office/officeart/2005/8/layout/cycle4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C0B8684A-E16D-439F-93B8-7965F9D8BA55}" type="presParOf" srcId="{6EDC999A-B5E3-4EFC-902F-EC779CAB6DAB}" destId="{EAB13E6E-856F-4BE1-8FB0-0122BA659DC6}" srcOrd="0" destOrd="0" presId="urn:microsoft.com/office/officeart/2005/8/layout/cycle4"/>
    <dgm:cxn modelId="{19A557B2-CDEE-4F08-B5C7-1DE6A54DC95F}" type="presParOf" srcId="{EAB13E6E-856F-4BE1-8FB0-0122BA659DC6}" destId="{61F6FF0B-6A55-4B52-AF0F-CFA1125E9440}" srcOrd="0" destOrd="0" presId="urn:microsoft.com/office/officeart/2005/8/layout/cycle4"/>
    <dgm:cxn modelId="{680F3A15-F7FD-4339-B8CB-AEC49DAA1F6A}" type="presParOf" srcId="{6EDC999A-B5E3-4EFC-902F-EC779CAB6DAB}" destId="{57E25529-552B-4FF2-AFBA-E915A107FCD6}" srcOrd="1" destOrd="0" presId="urn:microsoft.com/office/officeart/2005/8/layout/cycle4"/>
    <dgm:cxn modelId="{A02AB49B-486B-431D-B75C-AF4F92290DF2}" type="presParOf" srcId="{57E25529-552B-4FF2-AFBA-E915A107FCD6}" destId="{4B7BCDA1-5D90-4B4B-A49A-E143B72F9DBA}" srcOrd="0" destOrd="0" presId="urn:microsoft.com/office/officeart/2005/8/layout/cycle4"/>
    <dgm:cxn modelId="{E7C12A8B-E043-42DE-B546-2E700538F537}" type="presParOf" srcId="{57E25529-552B-4FF2-AFBA-E915A107FCD6}" destId="{5F75259D-2C0F-4DA9-8F3D-DF083B69A165}" srcOrd="1" destOrd="0" presId="urn:microsoft.com/office/officeart/2005/8/layout/cycle4"/>
    <dgm:cxn modelId="{FB0C8E0F-AE2A-4091-9F48-BCA4865096D1}" type="presParOf" srcId="{57E25529-552B-4FF2-AFBA-E915A107FCD6}" destId="{CE49C2C6-2244-4082-A4A0-F316B4728ED3}" srcOrd="2" destOrd="0" presId="urn:microsoft.com/office/officeart/2005/8/layout/cycle4"/>
    <dgm:cxn modelId="{C8B31FDF-29E2-4F94-B83B-DF8A1C6C2155}" type="presParOf" srcId="{57E25529-552B-4FF2-AFBA-E915A107FCD6}" destId="{A5DADF31-05F1-4E81-85EC-6022B440EDF0}" srcOrd="3" destOrd="0" presId="urn:microsoft.com/office/officeart/2005/8/layout/cycle4"/>
    <dgm:cxn modelId="{153A15CA-62DD-45C1-BCF5-AB3E03ECD412}" type="presParOf" srcId="{57E25529-552B-4FF2-AFBA-E915A107FCD6}" destId="{7C0FD0B3-5C10-486E-A401-23386CDB540A}" srcOrd="4" destOrd="0" presId="urn:microsoft.com/office/officeart/2005/8/layout/cycle4"/>
    <dgm:cxn modelId="{FB625AD5-8F30-4E56-A270-B4B0C5848584}" type="presParOf" srcId="{6EDC999A-B5E3-4EFC-902F-EC779CAB6DAB}" destId="{E8003DBB-AACB-4219-9FA4-78FBF70AB3D6}" srcOrd="2" destOrd="0" presId="urn:microsoft.com/office/officeart/2005/8/layout/cycle4"/>
    <dgm:cxn modelId="{E97202A4-7CA5-4945-B0D2-5008D25154E8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tx2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rgbClr val="FFFF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04A10304-CD97-4513-8E69-FBD6FAAEA336}" type="presOf" srcId="{23DF443C-DCCC-4BAE-860D-55D9D9FBD22C}" destId="{6EDC999A-B5E3-4EFC-902F-EC779CAB6DAB}" srcOrd="0" destOrd="0" presId="urn:microsoft.com/office/officeart/2005/8/layout/cycle4"/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430E9418-C9A6-45B2-9B9F-43E47B534BE2}" type="presOf" srcId="{4CFD18B1-DFFF-4665-856A-F0649C307419}" destId="{A5DADF31-05F1-4E81-85EC-6022B440EDF0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7CB49C4E-4347-4F23-BD48-313D706B45EE}" type="presOf" srcId="{1E1C7DEE-2E22-4DF0-8B19-EE2A6DECD928}" destId="{CE49C2C6-2244-4082-A4A0-F316B4728ED3}" srcOrd="0" destOrd="0" presId="urn:microsoft.com/office/officeart/2005/8/layout/cycle4"/>
    <dgm:cxn modelId="{47D960A1-B060-4DA9-8D2C-158CA2E12F63}" type="presOf" srcId="{8CDF2564-32C1-40ED-9F85-E72AB7CBFE53}" destId="{5F75259D-2C0F-4DA9-8F3D-DF083B69A165}" srcOrd="0" destOrd="0" presId="urn:microsoft.com/office/officeart/2005/8/layout/cycle4"/>
    <dgm:cxn modelId="{E8508D9E-F8C1-49C3-9A94-30F18BE55604}" type="presOf" srcId="{0CBF5E35-21AD-4A90-97CD-42E38FC72AB9}" destId="{4B7BCDA1-5D90-4B4B-A49A-E143B72F9DBA}" srcOrd="0" destOrd="0" presId="urn:microsoft.com/office/officeart/2005/8/layout/cycle4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4D04A9C2-CC2A-4C13-9DD7-E44D182CFDFD}" type="presParOf" srcId="{6EDC999A-B5E3-4EFC-902F-EC779CAB6DAB}" destId="{EAB13E6E-856F-4BE1-8FB0-0122BA659DC6}" srcOrd="0" destOrd="0" presId="urn:microsoft.com/office/officeart/2005/8/layout/cycle4"/>
    <dgm:cxn modelId="{B8F016AE-2215-4255-98E5-DE8198D8304A}" type="presParOf" srcId="{EAB13E6E-856F-4BE1-8FB0-0122BA659DC6}" destId="{61F6FF0B-6A55-4B52-AF0F-CFA1125E9440}" srcOrd="0" destOrd="0" presId="urn:microsoft.com/office/officeart/2005/8/layout/cycle4"/>
    <dgm:cxn modelId="{FFABB009-0470-4E4B-8275-12A4A9FF37D0}" type="presParOf" srcId="{6EDC999A-B5E3-4EFC-902F-EC779CAB6DAB}" destId="{57E25529-552B-4FF2-AFBA-E915A107FCD6}" srcOrd="1" destOrd="0" presId="urn:microsoft.com/office/officeart/2005/8/layout/cycle4"/>
    <dgm:cxn modelId="{608311A3-168F-444A-BA03-2B9F5F684BF5}" type="presParOf" srcId="{57E25529-552B-4FF2-AFBA-E915A107FCD6}" destId="{4B7BCDA1-5D90-4B4B-A49A-E143B72F9DBA}" srcOrd="0" destOrd="0" presId="urn:microsoft.com/office/officeart/2005/8/layout/cycle4"/>
    <dgm:cxn modelId="{4A1DC438-1F1E-4C26-A05F-017978E18BBC}" type="presParOf" srcId="{57E25529-552B-4FF2-AFBA-E915A107FCD6}" destId="{5F75259D-2C0F-4DA9-8F3D-DF083B69A165}" srcOrd="1" destOrd="0" presId="urn:microsoft.com/office/officeart/2005/8/layout/cycle4"/>
    <dgm:cxn modelId="{41EF6131-6530-4334-9D5A-8D0500E62B3C}" type="presParOf" srcId="{57E25529-552B-4FF2-AFBA-E915A107FCD6}" destId="{CE49C2C6-2244-4082-A4A0-F316B4728ED3}" srcOrd="2" destOrd="0" presId="urn:microsoft.com/office/officeart/2005/8/layout/cycle4"/>
    <dgm:cxn modelId="{D3251895-1C7D-41A8-8BF1-15B170B977BA}" type="presParOf" srcId="{57E25529-552B-4FF2-AFBA-E915A107FCD6}" destId="{A5DADF31-05F1-4E81-85EC-6022B440EDF0}" srcOrd="3" destOrd="0" presId="urn:microsoft.com/office/officeart/2005/8/layout/cycle4"/>
    <dgm:cxn modelId="{F07015C9-50E0-4C9D-9B8D-0F0A1A4D3EC3}" type="presParOf" srcId="{57E25529-552B-4FF2-AFBA-E915A107FCD6}" destId="{7C0FD0B3-5C10-486E-A401-23386CDB540A}" srcOrd="4" destOrd="0" presId="urn:microsoft.com/office/officeart/2005/8/layout/cycle4"/>
    <dgm:cxn modelId="{38E858AB-925F-483C-B7DD-BE3E96E61F6F}" type="presParOf" srcId="{6EDC999A-B5E3-4EFC-902F-EC779CAB6DAB}" destId="{E8003DBB-AACB-4219-9FA4-78FBF70AB3D6}" srcOrd="2" destOrd="0" presId="urn:microsoft.com/office/officeart/2005/8/layout/cycle4"/>
    <dgm:cxn modelId="{F36FEF26-AEBD-49F8-B43A-7F679E14A818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74912941-AB6C-4AAD-BB0C-09FE9F2A108C}" type="presOf" srcId="{1E1C7DEE-2E22-4DF0-8B19-EE2A6DECD928}" destId="{CE49C2C6-2244-4082-A4A0-F316B4728ED3}" srcOrd="0" destOrd="0" presId="urn:microsoft.com/office/officeart/2005/8/layout/cycle4"/>
    <dgm:cxn modelId="{59429E36-5CD0-4FE4-828F-DEB86100019A}" type="presOf" srcId="{0CBF5E35-21AD-4A90-97CD-42E38FC72AB9}" destId="{4B7BCDA1-5D90-4B4B-A49A-E143B72F9DBA}" srcOrd="0" destOrd="0" presId="urn:microsoft.com/office/officeart/2005/8/layout/cycle4"/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1308ABF7-8035-4D10-9F72-3CE8FC2D56BE}" type="presOf" srcId="{4CFD18B1-DFFF-4665-856A-F0649C307419}" destId="{A5DADF31-05F1-4E81-85EC-6022B440EDF0}" srcOrd="0" destOrd="0" presId="urn:microsoft.com/office/officeart/2005/8/layout/cycle4"/>
    <dgm:cxn modelId="{EEFF5662-8098-4507-848C-2BA1A3195FD7}" type="presOf" srcId="{23DF443C-DCCC-4BAE-860D-55D9D9FBD22C}" destId="{6EDC999A-B5E3-4EFC-902F-EC779CAB6DAB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A8EF2676-97BE-42EF-9A8E-7787F2BCDB58}" type="presOf" srcId="{8CDF2564-32C1-40ED-9F85-E72AB7CBFE53}" destId="{5F75259D-2C0F-4DA9-8F3D-DF083B69A165}" srcOrd="0" destOrd="0" presId="urn:microsoft.com/office/officeart/2005/8/layout/cycle4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D4B444A2-3E84-46EB-8496-FCB819D82CFA}" type="presParOf" srcId="{6EDC999A-B5E3-4EFC-902F-EC779CAB6DAB}" destId="{EAB13E6E-856F-4BE1-8FB0-0122BA659DC6}" srcOrd="0" destOrd="0" presId="urn:microsoft.com/office/officeart/2005/8/layout/cycle4"/>
    <dgm:cxn modelId="{DC2F52BD-0252-4B2E-BA1A-BDEE51D7C560}" type="presParOf" srcId="{EAB13E6E-856F-4BE1-8FB0-0122BA659DC6}" destId="{61F6FF0B-6A55-4B52-AF0F-CFA1125E9440}" srcOrd="0" destOrd="0" presId="urn:microsoft.com/office/officeart/2005/8/layout/cycle4"/>
    <dgm:cxn modelId="{71C90477-6754-47DD-AEDC-063AD8EA5CA6}" type="presParOf" srcId="{6EDC999A-B5E3-4EFC-902F-EC779CAB6DAB}" destId="{57E25529-552B-4FF2-AFBA-E915A107FCD6}" srcOrd="1" destOrd="0" presId="urn:microsoft.com/office/officeart/2005/8/layout/cycle4"/>
    <dgm:cxn modelId="{34A205A8-B116-453E-A644-2890021AF920}" type="presParOf" srcId="{57E25529-552B-4FF2-AFBA-E915A107FCD6}" destId="{4B7BCDA1-5D90-4B4B-A49A-E143B72F9DBA}" srcOrd="0" destOrd="0" presId="urn:microsoft.com/office/officeart/2005/8/layout/cycle4"/>
    <dgm:cxn modelId="{F2A4D18A-6A73-40CE-9F70-A524112B3427}" type="presParOf" srcId="{57E25529-552B-4FF2-AFBA-E915A107FCD6}" destId="{5F75259D-2C0F-4DA9-8F3D-DF083B69A165}" srcOrd="1" destOrd="0" presId="urn:microsoft.com/office/officeart/2005/8/layout/cycle4"/>
    <dgm:cxn modelId="{57ABC01D-090D-4179-8B83-56C882313F07}" type="presParOf" srcId="{57E25529-552B-4FF2-AFBA-E915A107FCD6}" destId="{CE49C2C6-2244-4082-A4A0-F316B4728ED3}" srcOrd="2" destOrd="0" presId="urn:microsoft.com/office/officeart/2005/8/layout/cycle4"/>
    <dgm:cxn modelId="{6BDA9185-FBF6-4681-9B4B-69083870654D}" type="presParOf" srcId="{57E25529-552B-4FF2-AFBA-E915A107FCD6}" destId="{A5DADF31-05F1-4E81-85EC-6022B440EDF0}" srcOrd="3" destOrd="0" presId="urn:microsoft.com/office/officeart/2005/8/layout/cycle4"/>
    <dgm:cxn modelId="{32B561B5-C37D-4CD8-BE3D-45DA7C811134}" type="presParOf" srcId="{57E25529-552B-4FF2-AFBA-E915A107FCD6}" destId="{7C0FD0B3-5C10-486E-A401-23386CDB540A}" srcOrd="4" destOrd="0" presId="urn:microsoft.com/office/officeart/2005/8/layout/cycle4"/>
    <dgm:cxn modelId="{6A0E493A-9743-457A-A6F7-A19D5E33B978}" type="presParOf" srcId="{6EDC999A-B5E3-4EFC-902F-EC779CAB6DAB}" destId="{E8003DBB-AACB-4219-9FA4-78FBF70AB3D6}" srcOrd="2" destOrd="0" presId="urn:microsoft.com/office/officeart/2005/8/layout/cycle4"/>
    <dgm:cxn modelId="{76DC58CB-AA7E-4AC1-9056-09E02F4ED32E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tx2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rgbClr val="FFFF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E23175C2-339A-4FBB-B759-48B1DC3A80E4}" type="presOf" srcId="{8CDF2564-32C1-40ED-9F85-E72AB7CBFE53}" destId="{5F75259D-2C0F-4DA9-8F3D-DF083B69A165}" srcOrd="0" destOrd="0" presId="urn:microsoft.com/office/officeart/2005/8/layout/cycle4"/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A9C90BCB-8D81-40A8-9821-42C5B7C5612D}" type="presOf" srcId="{0CBF5E35-21AD-4A90-97CD-42E38FC72AB9}" destId="{4B7BCDA1-5D90-4B4B-A49A-E143B72F9DBA}" srcOrd="0" destOrd="0" presId="urn:microsoft.com/office/officeart/2005/8/layout/cycle4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A3EFBC45-EF52-43C5-BDB1-6EBF78E83244}" type="presOf" srcId="{4CFD18B1-DFFF-4665-856A-F0649C307419}" destId="{A5DADF31-05F1-4E81-85EC-6022B440EDF0}" srcOrd="0" destOrd="0" presId="urn:microsoft.com/office/officeart/2005/8/layout/cycle4"/>
    <dgm:cxn modelId="{870C565D-3C90-4446-BD29-893497013872}" type="presOf" srcId="{1E1C7DEE-2E22-4DF0-8B19-EE2A6DECD928}" destId="{CE49C2C6-2244-4082-A4A0-F316B4728ED3}" srcOrd="0" destOrd="0" presId="urn:microsoft.com/office/officeart/2005/8/layout/cycle4"/>
    <dgm:cxn modelId="{721A5C55-2E9B-4F86-BB8B-3CD9F6E8831B}" type="presOf" srcId="{23DF443C-DCCC-4BAE-860D-55D9D9FBD22C}" destId="{6EDC999A-B5E3-4EFC-902F-EC779CAB6DAB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EC03DAFD-107D-49A5-B4E8-91BA2616DF3F}" type="presParOf" srcId="{6EDC999A-B5E3-4EFC-902F-EC779CAB6DAB}" destId="{EAB13E6E-856F-4BE1-8FB0-0122BA659DC6}" srcOrd="0" destOrd="0" presId="urn:microsoft.com/office/officeart/2005/8/layout/cycle4"/>
    <dgm:cxn modelId="{8FA18D9B-2B12-4B1F-852F-6CB65A5C72E3}" type="presParOf" srcId="{EAB13E6E-856F-4BE1-8FB0-0122BA659DC6}" destId="{61F6FF0B-6A55-4B52-AF0F-CFA1125E9440}" srcOrd="0" destOrd="0" presId="urn:microsoft.com/office/officeart/2005/8/layout/cycle4"/>
    <dgm:cxn modelId="{36A10581-04C5-44CE-90CD-A52A31BC414A}" type="presParOf" srcId="{6EDC999A-B5E3-4EFC-902F-EC779CAB6DAB}" destId="{57E25529-552B-4FF2-AFBA-E915A107FCD6}" srcOrd="1" destOrd="0" presId="urn:microsoft.com/office/officeart/2005/8/layout/cycle4"/>
    <dgm:cxn modelId="{D21B6B78-80E7-45A4-9498-3B71BBF1804D}" type="presParOf" srcId="{57E25529-552B-4FF2-AFBA-E915A107FCD6}" destId="{4B7BCDA1-5D90-4B4B-A49A-E143B72F9DBA}" srcOrd="0" destOrd="0" presId="urn:microsoft.com/office/officeart/2005/8/layout/cycle4"/>
    <dgm:cxn modelId="{BF5EDD33-BA0C-4EF6-ACCC-73693286AC50}" type="presParOf" srcId="{57E25529-552B-4FF2-AFBA-E915A107FCD6}" destId="{5F75259D-2C0F-4DA9-8F3D-DF083B69A165}" srcOrd="1" destOrd="0" presId="urn:microsoft.com/office/officeart/2005/8/layout/cycle4"/>
    <dgm:cxn modelId="{AA51D48D-6470-4505-9710-00ADBE363852}" type="presParOf" srcId="{57E25529-552B-4FF2-AFBA-E915A107FCD6}" destId="{CE49C2C6-2244-4082-A4A0-F316B4728ED3}" srcOrd="2" destOrd="0" presId="urn:microsoft.com/office/officeart/2005/8/layout/cycle4"/>
    <dgm:cxn modelId="{F973A3EB-A8B8-47A4-99AD-76ED40798DCF}" type="presParOf" srcId="{57E25529-552B-4FF2-AFBA-E915A107FCD6}" destId="{A5DADF31-05F1-4E81-85EC-6022B440EDF0}" srcOrd="3" destOrd="0" presId="urn:microsoft.com/office/officeart/2005/8/layout/cycle4"/>
    <dgm:cxn modelId="{05055B16-51CE-42DD-8138-2CCF9A8AEF1A}" type="presParOf" srcId="{57E25529-552B-4FF2-AFBA-E915A107FCD6}" destId="{7C0FD0B3-5C10-486E-A401-23386CDB540A}" srcOrd="4" destOrd="0" presId="urn:microsoft.com/office/officeart/2005/8/layout/cycle4"/>
    <dgm:cxn modelId="{16742D57-8FA8-4867-AEFF-3488C85282E9}" type="presParOf" srcId="{6EDC999A-B5E3-4EFC-902F-EC779CAB6DAB}" destId="{E8003DBB-AACB-4219-9FA4-78FBF70AB3D6}" srcOrd="2" destOrd="0" presId="urn:microsoft.com/office/officeart/2005/8/layout/cycle4"/>
    <dgm:cxn modelId="{DCF3794F-22AE-485A-B96F-90943844175C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4328EC8E-460C-4011-A867-2B6E55651CA0}" type="presOf" srcId="{4CFD18B1-DFFF-4665-856A-F0649C307419}" destId="{A5DADF31-05F1-4E81-85EC-6022B440EDF0}" srcOrd="0" destOrd="0" presId="urn:microsoft.com/office/officeart/2005/8/layout/cycle4"/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3D25E2A4-400C-41AA-B1EA-871DDA3C9C6C}" type="presOf" srcId="{0CBF5E35-21AD-4A90-97CD-42E38FC72AB9}" destId="{4B7BCDA1-5D90-4B4B-A49A-E143B72F9DBA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F1A320E5-2150-4B56-819D-5F11C93BC2D8}" type="presOf" srcId="{8CDF2564-32C1-40ED-9F85-E72AB7CBFE53}" destId="{5F75259D-2C0F-4DA9-8F3D-DF083B69A165}" srcOrd="0" destOrd="0" presId="urn:microsoft.com/office/officeart/2005/8/layout/cycle4"/>
    <dgm:cxn modelId="{ED0D2893-7929-4E08-BE58-C57A709AC0FC}" type="presOf" srcId="{23DF443C-DCCC-4BAE-860D-55D9D9FBD22C}" destId="{6EDC999A-B5E3-4EFC-902F-EC779CAB6DAB}" srcOrd="0" destOrd="0" presId="urn:microsoft.com/office/officeart/2005/8/layout/cycle4"/>
    <dgm:cxn modelId="{4D0559E6-7C4F-4ACF-AEC2-70336C868AF5}" type="presOf" srcId="{1E1C7DEE-2E22-4DF0-8B19-EE2A6DECD928}" destId="{CE49C2C6-2244-4082-A4A0-F316B4728ED3}" srcOrd="0" destOrd="0" presId="urn:microsoft.com/office/officeart/2005/8/layout/cycle4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9990B939-3F6A-48E2-BAE4-35A5D21CA394}" type="presParOf" srcId="{6EDC999A-B5E3-4EFC-902F-EC779CAB6DAB}" destId="{EAB13E6E-856F-4BE1-8FB0-0122BA659DC6}" srcOrd="0" destOrd="0" presId="urn:microsoft.com/office/officeart/2005/8/layout/cycle4"/>
    <dgm:cxn modelId="{40307790-31E3-4EE9-B1F4-054E691F61F2}" type="presParOf" srcId="{EAB13E6E-856F-4BE1-8FB0-0122BA659DC6}" destId="{61F6FF0B-6A55-4B52-AF0F-CFA1125E9440}" srcOrd="0" destOrd="0" presId="urn:microsoft.com/office/officeart/2005/8/layout/cycle4"/>
    <dgm:cxn modelId="{74ADD5FE-AAEF-475B-8AD1-C355ED23A86C}" type="presParOf" srcId="{6EDC999A-B5E3-4EFC-902F-EC779CAB6DAB}" destId="{57E25529-552B-4FF2-AFBA-E915A107FCD6}" srcOrd="1" destOrd="0" presId="urn:microsoft.com/office/officeart/2005/8/layout/cycle4"/>
    <dgm:cxn modelId="{A19FBF30-BAA5-4CBD-8CC0-E9B60C43DD38}" type="presParOf" srcId="{57E25529-552B-4FF2-AFBA-E915A107FCD6}" destId="{4B7BCDA1-5D90-4B4B-A49A-E143B72F9DBA}" srcOrd="0" destOrd="0" presId="urn:microsoft.com/office/officeart/2005/8/layout/cycle4"/>
    <dgm:cxn modelId="{1A77424E-CDFF-4240-928A-1227B7EC3EE0}" type="presParOf" srcId="{57E25529-552B-4FF2-AFBA-E915A107FCD6}" destId="{5F75259D-2C0F-4DA9-8F3D-DF083B69A165}" srcOrd="1" destOrd="0" presId="urn:microsoft.com/office/officeart/2005/8/layout/cycle4"/>
    <dgm:cxn modelId="{12787309-8893-403B-A9DE-81B9F949920D}" type="presParOf" srcId="{57E25529-552B-4FF2-AFBA-E915A107FCD6}" destId="{CE49C2C6-2244-4082-A4A0-F316B4728ED3}" srcOrd="2" destOrd="0" presId="urn:microsoft.com/office/officeart/2005/8/layout/cycle4"/>
    <dgm:cxn modelId="{67398AB3-7A65-4A15-AA8D-6E2BC467C1F7}" type="presParOf" srcId="{57E25529-552B-4FF2-AFBA-E915A107FCD6}" destId="{A5DADF31-05F1-4E81-85EC-6022B440EDF0}" srcOrd="3" destOrd="0" presId="urn:microsoft.com/office/officeart/2005/8/layout/cycle4"/>
    <dgm:cxn modelId="{7FB5BA25-50A6-49F3-BB82-4DCD3A765D86}" type="presParOf" srcId="{57E25529-552B-4FF2-AFBA-E915A107FCD6}" destId="{7C0FD0B3-5C10-486E-A401-23386CDB540A}" srcOrd="4" destOrd="0" presId="urn:microsoft.com/office/officeart/2005/8/layout/cycle4"/>
    <dgm:cxn modelId="{4C128082-9A2F-4B03-AE55-134E7CB43894}" type="presParOf" srcId="{6EDC999A-B5E3-4EFC-902F-EC779CAB6DAB}" destId="{E8003DBB-AACB-4219-9FA4-78FBF70AB3D6}" srcOrd="2" destOrd="0" presId="urn:microsoft.com/office/officeart/2005/8/layout/cycle4"/>
    <dgm:cxn modelId="{D446C99A-DAC1-4CBD-BA48-5BB8D408033E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tx2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rgbClr val="FFFF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5E29B99B-F018-4194-9A04-6758C1F24B44}" type="presOf" srcId="{4CFD18B1-DFFF-4665-856A-F0649C307419}" destId="{A5DADF31-05F1-4E81-85EC-6022B440EDF0}" srcOrd="0" destOrd="0" presId="urn:microsoft.com/office/officeart/2005/8/layout/cycle4"/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7AA0EC56-E0F2-40B8-BAAB-1F345A171537}" type="presOf" srcId="{0CBF5E35-21AD-4A90-97CD-42E38FC72AB9}" destId="{4B7BCDA1-5D90-4B4B-A49A-E143B72F9DBA}" srcOrd="0" destOrd="0" presId="urn:microsoft.com/office/officeart/2005/8/layout/cycle4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BF068D0B-35D4-40A7-A95B-501CE565E860}" type="presOf" srcId="{8CDF2564-32C1-40ED-9F85-E72AB7CBFE53}" destId="{5F75259D-2C0F-4DA9-8F3D-DF083B69A165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9B68D1CB-8653-4479-BB29-11E109FF2484}" type="presOf" srcId="{23DF443C-DCCC-4BAE-860D-55D9D9FBD22C}" destId="{6EDC999A-B5E3-4EFC-902F-EC779CAB6DAB}" srcOrd="0" destOrd="0" presId="urn:microsoft.com/office/officeart/2005/8/layout/cycle4"/>
    <dgm:cxn modelId="{A6C95BEF-AC68-4021-8492-AC30BFE3B988}" type="presOf" srcId="{1E1C7DEE-2E22-4DF0-8B19-EE2A6DECD928}" destId="{CE49C2C6-2244-4082-A4A0-F316B4728ED3}" srcOrd="0" destOrd="0" presId="urn:microsoft.com/office/officeart/2005/8/layout/cycle4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FFF1E9B6-A20E-4E57-B011-564BB51F8823}" type="presParOf" srcId="{6EDC999A-B5E3-4EFC-902F-EC779CAB6DAB}" destId="{EAB13E6E-856F-4BE1-8FB0-0122BA659DC6}" srcOrd="0" destOrd="0" presId="urn:microsoft.com/office/officeart/2005/8/layout/cycle4"/>
    <dgm:cxn modelId="{F4DDF281-0F16-44B7-8609-6F86818E577F}" type="presParOf" srcId="{EAB13E6E-856F-4BE1-8FB0-0122BA659DC6}" destId="{61F6FF0B-6A55-4B52-AF0F-CFA1125E9440}" srcOrd="0" destOrd="0" presId="urn:microsoft.com/office/officeart/2005/8/layout/cycle4"/>
    <dgm:cxn modelId="{26409AAA-4A63-4768-A633-7716C22644DC}" type="presParOf" srcId="{6EDC999A-B5E3-4EFC-902F-EC779CAB6DAB}" destId="{57E25529-552B-4FF2-AFBA-E915A107FCD6}" srcOrd="1" destOrd="0" presId="urn:microsoft.com/office/officeart/2005/8/layout/cycle4"/>
    <dgm:cxn modelId="{ECFD76B8-70D3-4B92-8980-8C57C1CB17A2}" type="presParOf" srcId="{57E25529-552B-4FF2-AFBA-E915A107FCD6}" destId="{4B7BCDA1-5D90-4B4B-A49A-E143B72F9DBA}" srcOrd="0" destOrd="0" presId="urn:microsoft.com/office/officeart/2005/8/layout/cycle4"/>
    <dgm:cxn modelId="{F036E0AC-E427-4456-A9C9-5CD646696414}" type="presParOf" srcId="{57E25529-552B-4FF2-AFBA-E915A107FCD6}" destId="{5F75259D-2C0F-4DA9-8F3D-DF083B69A165}" srcOrd="1" destOrd="0" presId="urn:microsoft.com/office/officeart/2005/8/layout/cycle4"/>
    <dgm:cxn modelId="{A6CB151A-B5C7-4DB3-9CE5-7A8AA86C73EF}" type="presParOf" srcId="{57E25529-552B-4FF2-AFBA-E915A107FCD6}" destId="{CE49C2C6-2244-4082-A4A0-F316B4728ED3}" srcOrd="2" destOrd="0" presId="urn:microsoft.com/office/officeart/2005/8/layout/cycle4"/>
    <dgm:cxn modelId="{B4E55A49-19F2-484A-8C02-27DB282579F0}" type="presParOf" srcId="{57E25529-552B-4FF2-AFBA-E915A107FCD6}" destId="{A5DADF31-05F1-4E81-85EC-6022B440EDF0}" srcOrd="3" destOrd="0" presId="urn:microsoft.com/office/officeart/2005/8/layout/cycle4"/>
    <dgm:cxn modelId="{362A109F-B545-429E-8EDF-00CAE8F1AC4D}" type="presParOf" srcId="{57E25529-552B-4FF2-AFBA-E915A107FCD6}" destId="{7C0FD0B3-5C10-486E-A401-23386CDB540A}" srcOrd="4" destOrd="0" presId="urn:microsoft.com/office/officeart/2005/8/layout/cycle4"/>
    <dgm:cxn modelId="{BA974224-CC19-40EC-B8C4-82AAE3679055}" type="presParOf" srcId="{6EDC999A-B5E3-4EFC-902F-EC779CAB6DAB}" destId="{E8003DBB-AACB-4219-9FA4-78FBF70AB3D6}" srcOrd="2" destOrd="0" presId="urn:microsoft.com/office/officeart/2005/8/layout/cycle4"/>
    <dgm:cxn modelId="{5BDDD253-DD35-46FE-ADFB-ADCE195E13EF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969B9BEA-A815-4DEE-8D7B-0744C3CAC7DE}" type="presOf" srcId="{8CDF2564-32C1-40ED-9F85-E72AB7CBFE53}" destId="{5F75259D-2C0F-4DA9-8F3D-DF083B69A165}" srcOrd="0" destOrd="0" presId="urn:microsoft.com/office/officeart/2005/8/layout/cycle4"/>
    <dgm:cxn modelId="{DA3A97FB-4D15-4FE5-88E0-3B2E72B24CC9}" type="presOf" srcId="{1E1C7DEE-2E22-4DF0-8B19-EE2A6DECD928}" destId="{CE49C2C6-2244-4082-A4A0-F316B4728ED3}" srcOrd="0" destOrd="0" presId="urn:microsoft.com/office/officeart/2005/8/layout/cycle4"/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14422B23-F335-495C-9FAE-3AE44A86A8D5}" type="presOf" srcId="{23DF443C-DCCC-4BAE-860D-55D9D9FBD22C}" destId="{6EDC999A-B5E3-4EFC-902F-EC779CAB6DAB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BD262871-D2BC-4055-942D-4C655ED03DC7}" type="presOf" srcId="{0CBF5E35-21AD-4A90-97CD-42E38FC72AB9}" destId="{4B7BCDA1-5D90-4B4B-A49A-E143B72F9DBA}" srcOrd="0" destOrd="0" presId="urn:microsoft.com/office/officeart/2005/8/layout/cycle4"/>
    <dgm:cxn modelId="{1C7A610E-3A88-49AD-AD49-357BC318F3A4}" type="presOf" srcId="{4CFD18B1-DFFF-4665-856A-F0649C307419}" destId="{A5DADF31-05F1-4E81-85EC-6022B440EDF0}" srcOrd="0" destOrd="0" presId="urn:microsoft.com/office/officeart/2005/8/layout/cycle4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B4F45CE3-1ED3-4F82-ADC4-D486300E6F39}" type="presParOf" srcId="{6EDC999A-B5E3-4EFC-902F-EC779CAB6DAB}" destId="{EAB13E6E-856F-4BE1-8FB0-0122BA659DC6}" srcOrd="0" destOrd="0" presId="urn:microsoft.com/office/officeart/2005/8/layout/cycle4"/>
    <dgm:cxn modelId="{83DA0067-9607-4EAE-909F-2580F2F1D0A8}" type="presParOf" srcId="{EAB13E6E-856F-4BE1-8FB0-0122BA659DC6}" destId="{61F6FF0B-6A55-4B52-AF0F-CFA1125E9440}" srcOrd="0" destOrd="0" presId="urn:microsoft.com/office/officeart/2005/8/layout/cycle4"/>
    <dgm:cxn modelId="{F5FC1125-240B-4504-B4A7-CCFF513AB337}" type="presParOf" srcId="{6EDC999A-B5E3-4EFC-902F-EC779CAB6DAB}" destId="{57E25529-552B-4FF2-AFBA-E915A107FCD6}" srcOrd="1" destOrd="0" presId="urn:microsoft.com/office/officeart/2005/8/layout/cycle4"/>
    <dgm:cxn modelId="{D4ACDF99-6767-4930-961D-7F31CE6EC421}" type="presParOf" srcId="{57E25529-552B-4FF2-AFBA-E915A107FCD6}" destId="{4B7BCDA1-5D90-4B4B-A49A-E143B72F9DBA}" srcOrd="0" destOrd="0" presId="urn:microsoft.com/office/officeart/2005/8/layout/cycle4"/>
    <dgm:cxn modelId="{8B2E857F-3345-456C-B162-70388F210B9E}" type="presParOf" srcId="{57E25529-552B-4FF2-AFBA-E915A107FCD6}" destId="{5F75259D-2C0F-4DA9-8F3D-DF083B69A165}" srcOrd="1" destOrd="0" presId="urn:microsoft.com/office/officeart/2005/8/layout/cycle4"/>
    <dgm:cxn modelId="{459A6745-0DDD-4FDA-B0EA-BC168DAAA06D}" type="presParOf" srcId="{57E25529-552B-4FF2-AFBA-E915A107FCD6}" destId="{CE49C2C6-2244-4082-A4A0-F316B4728ED3}" srcOrd="2" destOrd="0" presId="urn:microsoft.com/office/officeart/2005/8/layout/cycle4"/>
    <dgm:cxn modelId="{A16134C3-8855-454E-B32B-C7AB195E68EC}" type="presParOf" srcId="{57E25529-552B-4FF2-AFBA-E915A107FCD6}" destId="{A5DADF31-05F1-4E81-85EC-6022B440EDF0}" srcOrd="3" destOrd="0" presId="urn:microsoft.com/office/officeart/2005/8/layout/cycle4"/>
    <dgm:cxn modelId="{89495EF3-541A-46D0-8EC2-20759CD59B6C}" type="presParOf" srcId="{57E25529-552B-4FF2-AFBA-E915A107FCD6}" destId="{7C0FD0B3-5C10-486E-A401-23386CDB540A}" srcOrd="4" destOrd="0" presId="urn:microsoft.com/office/officeart/2005/8/layout/cycle4"/>
    <dgm:cxn modelId="{D4DF191A-0B13-45BC-A4A8-B4B042A806D0}" type="presParOf" srcId="{6EDC999A-B5E3-4EFC-902F-EC779CAB6DAB}" destId="{E8003DBB-AACB-4219-9FA4-78FBF70AB3D6}" srcOrd="2" destOrd="0" presId="urn:microsoft.com/office/officeart/2005/8/layout/cycle4"/>
    <dgm:cxn modelId="{7B95DD55-D607-4ED5-8E78-E0F8DA855E0F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6FEA0418-822C-4358-ACC5-E11C003A0D66}" type="presOf" srcId="{1E1C7DEE-2E22-4DF0-8B19-EE2A6DECD928}" destId="{CE49C2C6-2244-4082-A4A0-F316B4728ED3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406ED2EA-5B7E-43BF-BF50-4ADC543FF5E5}" type="presOf" srcId="{4CFD18B1-DFFF-4665-856A-F0649C307419}" destId="{A5DADF31-05F1-4E81-85EC-6022B440EDF0}" srcOrd="0" destOrd="0" presId="urn:microsoft.com/office/officeart/2005/8/layout/cycle4"/>
    <dgm:cxn modelId="{CA23DFE3-BC01-440C-8353-16D8E759C37A}" type="presOf" srcId="{0CBF5E35-21AD-4A90-97CD-42E38FC72AB9}" destId="{4B7BCDA1-5D90-4B4B-A49A-E143B72F9DBA}" srcOrd="0" destOrd="0" presId="urn:microsoft.com/office/officeart/2005/8/layout/cycle4"/>
    <dgm:cxn modelId="{1793BD0F-0134-4A9F-8B5E-F181173A446C}" type="presOf" srcId="{23DF443C-DCCC-4BAE-860D-55D9D9FBD22C}" destId="{6EDC999A-B5E3-4EFC-902F-EC779CAB6DAB}" srcOrd="0" destOrd="0" presId="urn:microsoft.com/office/officeart/2005/8/layout/cycle4"/>
    <dgm:cxn modelId="{1B4FFB51-E9C0-49C1-9347-BDCC330BFFDE}" type="presOf" srcId="{8CDF2564-32C1-40ED-9F85-E72AB7CBFE53}" destId="{5F75259D-2C0F-4DA9-8F3D-DF083B69A165}" srcOrd="0" destOrd="0" presId="urn:microsoft.com/office/officeart/2005/8/layout/cycle4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02DE31FA-6EA7-43B6-9B66-221033E9EBDE}" type="presParOf" srcId="{6EDC999A-B5E3-4EFC-902F-EC779CAB6DAB}" destId="{EAB13E6E-856F-4BE1-8FB0-0122BA659DC6}" srcOrd="0" destOrd="0" presId="urn:microsoft.com/office/officeart/2005/8/layout/cycle4"/>
    <dgm:cxn modelId="{50FE4CFA-DB0C-4DCD-8827-D84D7DDAA2A3}" type="presParOf" srcId="{EAB13E6E-856F-4BE1-8FB0-0122BA659DC6}" destId="{61F6FF0B-6A55-4B52-AF0F-CFA1125E9440}" srcOrd="0" destOrd="0" presId="urn:microsoft.com/office/officeart/2005/8/layout/cycle4"/>
    <dgm:cxn modelId="{36B2D4F4-128E-4890-B13E-803F5EC3239F}" type="presParOf" srcId="{6EDC999A-B5E3-4EFC-902F-EC779CAB6DAB}" destId="{57E25529-552B-4FF2-AFBA-E915A107FCD6}" srcOrd="1" destOrd="0" presId="urn:microsoft.com/office/officeart/2005/8/layout/cycle4"/>
    <dgm:cxn modelId="{C46614E4-E8D2-416F-92CA-C7A45700A1BB}" type="presParOf" srcId="{57E25529-552B-4FF2-AFBA-E915A107FCD6}" destId="{4B7BCDA1-5D90-4B4B-A49A-E143B72F9DBA}" srcOrd="0" destOrd="0" presId="urn:microsoft.com/office/officeart/2005/8/layout/cycle4"/>
    <dgm:cxn modelId="{4FF7AA48-F986-441F-9529-A14ABB9F13CD}" type="presParOf" srcId="{57E25529-552B-4FF2-AFBA-E915A107FCD6}" destId="{5F75259D-2C0F-4DA9-8F3D-DF083B69A165}" srcOrd="1" destOrd="0" presId="urn:microsoft.com/office/officeart/2005/8/layout/cycle4"/>
    <dgm:cxn modelId="{6377586D-E944-460F-B576-340CDECF2872}" type="presParOf" srcId="{57E25529-552B-4FF2-AFBA-E915A107FCD6}" destId="{CE49C2C6-2244-4082-A4A0-F316B4728ED3}" srcOrd="2" destOrd="0" presId="urn:microsoft.com/office/officeart/2005/8/layout/cycle4"/>
    <dgm:cxn modelId="{D46A0A88-8FA5-4AD0-92B0-E3436B437A8D}" type="presParOf" srcId="{57E25529-552B-4FF2-AFBA-E915A107FCD6}" destId="{A5DADF31-05F1-4E81-85EC-6022B440EDF0}" srcOrd="3" destOrd="0" presId="urn:microsoft.com/office/officeart/2005/8/layout/cycle4"/>
    <dgm:cxn modelId="{57C6AF30-FC70-46FB-A403-02C50B889653}" type="presParOf" srcId="{57E25529-552B-4FF2-AFBA-E915A107FCD6}" destId="{7C0FD0B3-5C10-486E-A401-23386CDB540A}" srcOrd="4" destOrd="0" presId="urn:microsoft.com/office/officeart/2005/8/layout/cycle4"/>
    <dgm:cxn modelId="{C78B0344-7794-47F1-BA9B-20C8DFA3642A}" type="presParOf" srcId="{6EDC999A-B5E3-4EFC-902F-EC779CAB6DAB}" destId="{E8003DBB-AACB-4219-9FA4-78FBF70AB3D6}" srcOrd="2" destOrd="0" presId="urn:microsoft.com/office/officeart/2005/8/layout/cycle4"/>
    <dgm:cxn modelId="{D63124FE-4925-45C4-B6C1-61F4BB8FDB18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0A4FC8F1-975D-4DE7-80E0-902717F4E9E8}" type="presOf" srcId="{4CFD18B1-DFFF-4665-856A-F0649C307419}" destId="{A5DADF31-05F1-4E81-85EC-6022B440EDF0}" srcOrd="0" destOrd="0" presId="urn:microsoft.com/office/officeart/2005/8/layout/cycle4"/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C19866BA-AEE1-454F-B389-61AE9671560B}" type="presOf" srcId="{1E1C7DEE-2E22-4DF0-8B19-EE2A6DECD928}" destId="{CE49C2C6-2244-4082-A4A0-F316B4728ED3}" srcOrd="0" destOrd="0" presId="urn:microsoft.com/office/officeart/2005/8/layout/cycle4"/>
    <dgm:cxn modelId="{3541FA4C-6BF2-46F9-AEB2-275710CD7DD3}" type="presOf" srcId="{23DF443C-DCCC-4BAE-860D-55D9D9FBD22C}" destId="{6EDC999A-B5E3-4EFC-902F-EC779CAB6DAB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7D10051A-675F-4AD5-8951-485CCB0F7093}" type="presOf" srcId="{0CBF5E35-21AD-4A90-97CD-42E38FC72AB9}" destId="{4B7BCDA1-5D90-4B4B-A49A-E143B72F9DBA}" srcOrd="0" destOrd="0" presId="urn:microsoft.com/office/officeart/2005/8/layout/cycle4"/>
    <dgm:cxn modelId="{F1DE20B4-E297-4B00-AB3A-EB2E914FE1E7}" type="presOf" srcId="{8CDF2564-32C1-40ED-9F85-E72AB7CBFE53}" destId="{5F75259D-2C0F-4DA9-8F3D-DF083B69A165}" srcOrd="0" destOrd="0" presId="urn:microsoft.com/office/officeart/2005/8/layout/cycle4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75F14985-069C-42FA-B732-E9E405E8AD61}" type="presParOf" srcId="{6EDC999A-B5E3-4EFC-902F-EC779CAB6DAB}" destId="{EAB13E6E-856F-4BE1-8FB0-0122BA659DC6}" srcOrd="0" destOrd="0" presId="urn:microsoft.com/office/officeart/2005/8/layout/cycle4"/>
    <dgm:cxn modelId="{7DDE393A-0EE4-4069-875F-1A48CCA8CEE2}" type="presParOf" srcId="{EAB13E6E-856F-4BE1-8FB0-0122BA659DC6}" destId="{61F6FF0B-6A55-4B52-AF0F-CFA1125E9440}" srcOrd="0" destOrd="0" presId="urn:microsoft.com/office/officeart/2005/8/layout/cycle4"/>
    <dgm:cxn modelId="{FAF3FF96-1DCE-4FC9-B722-D213993331DC}" type="presParOf" srcId="{6EDC999A-B5E3-4EFC-902F-EC779CAB6DAB}" destId="{57E25529-552B-4FF2-AFBA-E915A107FCD6}" srcOrd="1" destOrd="0" presId="urn:microsoft.com/office/officeart/2005/8/layout/cycle4"/>
    <dgm:cxn modelId="{CED57EC8-A4ED-4D98-866E-CB4B5BC4E514}" type="presParOf" srcId="{57E25529-552B-4FF2-AFBA-E915A107FCD6}" destId="{4B7BCDA1-5D90-4B4B-A49A-E143B72F9DBA}" srcOrd="0" destOrd="0" presId="urn:microsoft.com/office/officeart/2005/8/layout/cycle4"/>
    <dgm:cxn modelId="{B1C4F871-90FD-4F84-BE94-4913FB69E301}" type="presParOf" srcId="{57E25529-552B-4FF2-AFBA-E915A107FCD6}" destId="{5F75259D-2C0F-4DA9-8F3D-DF083B69A165}" srcOrd="1" destOrd="0" presId="urn:microsoft.com/office/officeart/2005/8/layout/cycle4"/>
    <dgm:cxn modelId="{61967479-EDFE-48CD-8801-4FCB90B672E4}" type="presParOf" srcId="{57E25529-552B-4FF2-AFBA-E915A107FCD6}" destId="{CE49C2C6-2244-4082-A4A0-F316B4728ED3}" srcOrd="2" destOrd="0" presId="urn:microsoft.com/office/officeart/2005/8/layout/cycle4"/>
    <dgm:cxn modelId="{B4AB556E-2808-463E-92A2-5FB7039E1CB6}" type="presParOf" srcId="{57E25529-552B-4FF2-AFBA-E915A107FCD6}" destId="{A5DADF31-05F1-4E81-85EC-6022B440EDF0}" srcOrd="3" destOrd="0" presId="urn:microsoft.com/office/officeart/2005/8/layout/cycle4"/>
    <dgm:cxn modelId="{2689E97C-CABA-40A7-87CF-51E3802C851E}" type="presParOf" srcId="{57E25529-552B-4FF2-AFBA-E915A107FCD6}" destId="{7C0FD0B3-5C10-486E-A401-23386CDB540A}" srcOrd="4" destOrd="0" presId="urn:microsoft.com/office/officeart/2005/8/layout/cycle4"/>
    <dgm:cxn modelId="{491308C6-58B6-4F39-A507-80A1E730B8E1}" type="presParOf" srcId="{6EDC999A-B5E3-4EFC-902F-EC779CAB6DAB}" destId="{E8003DBB-AACB-4219-9FA4-78FBF70AB3D6}" srcOrd="2" destOrd="0" presId="urn:microsoft.com/office/officeart/2005/8/layout/cycle4"/>
    <dgm:cxn modelId="{1850D707-C3DB-4FD5-9FA7-5589F6921510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57158044-A57F-4C8B-94A4-83D08D2E8B95}" type="presOf" srcId="{8CDF2564-32C1-40ED-9F85-E72AB7CBFE53}" destId="{5F75259D-2C0F-4DA9-8F3D-DF083B69A165}" srcOrd="0" destOrd="0" presId="urn:microsoft.com/office/officeart/2005/8/layout/cycle4"/>
    <dgm:cxn modelId="{8A08AFEC-7FC2-4E4F-B22D-ACC59C404F61}" type="presOf" srcId="{1E1C7DEE-2E22-4DF0-8B19-EE2A6DECD928}" destId="{CE49C2C6-2244-4082-A4A0-F316B4728ED3}" srcOrd="0" destOrd="0" presId="urn:microsoft.com/office/officeart/2005/8/layout/cycle4"/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30F3057C-BBFB-4FD5-923A-3448CC35FCE6}" type="presOf" srcId="{23DF443C-DCCC-4BAE-860D-55D9D9FBD22C}" destId="{6EDC999A-B5E3-4EFC-902F-EC779CAB6DAB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9DA18155-557F-43D2-AAB5-A8C313B0BCE5}" type="presOf" srcId="{0CBF5E35-21AD-4A90-97CD-42E38FC72AB9}" destId="{4B7BCDA1-5D90-4B4B-A49A-E143B72F9DBA}" srcOrd="0" destOrd="0" presId="urn:microsoft.com/office/officeart/2005/8/layout/cycle4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D72B7692-AD5B-4E1F-B919-F65636F14630}" type="presOf" srcId="{4CFD18B1-DFFF-4665-856A-F0649C307419}" destId="{A5DADF31-05F1-4E81-85EC-6022B440EDF0}" srcOrd="0" destOrd="0" presId="urn:microsoft.com/office/officeart/2005/8/layout/cycle4"/>
    <dgm:cxn modelId="{B24EEBD0-60FD-4113-B46B-B79980DB4C06}" type="presParOf" srcId="{6EDC999A-B5E3-4EFC-902F-EC779CAB6DAB}" destId="{EAB13E6E-856F-4BE1-8FB0-0122BA659DC6}" srcOrd="0" destOrd="0" presId="urn:microsoft.com/office/officeart/2005/8/layout/cycle4"/>
    <dgm:cxn modelId="{C0843F9D-6BD0-4189-BD81-F1F93D7E5A32}" type="presParOf" srcId="{EAB13E6E-856F-4BE1-8FB0-0122BA659DC6}" destId="{61F6FF0B-6A55-4B52-AF0F-CFA1125E9440}" srcOrd="0" destOrd="0" presId="urn:microsoft.com/office/officeart/2005/8/layout/cycle4"/>
    <dgm:cxn modelId="{C1F1DD23-3D4B-4943-B5EE-FB0CA4C72B93}" type="presParOf" srcId="{6EDC999A-B5E3-4EFC-902F-EC779CAB6DAB}" destId="{57E25529-552B-4FF2-AFBA-E915A107FCD6}" srcOrd="1" destOrd="0" presId="urn:microsoft.com/office/officeart/2005/8/layout/cycle4"/>
    <dgm:cxn modelId="{95A75457-A686-4D01-8298-5AADF8796503}" type="presParOf" srcId="{57E25529-552B-4FF2-AFBA-E915A107FCD6}" destId="{4B7BCDA1-5D90-4B4B-A49A-E143B72F9DBA}" srcOrd="0" destOrd="0" presId="urn:microsoft.com/office/officeart/2005/8/layout/cycle4"/>
    <dgm:cxn modelId="{86AE1BD9-2F4D-4923-82E8-A76B0EF5CA3F}" type="presParOf" srcId="{57E25529-552B-4FF2-AFBA-E915A107FCD6}" destId="{5F75259D-2C0F-4DA9-8F3D-DF083B69A165}" srcOrd="1" destOrd="0" presId="urn:microsoft.com/office/officeart/2005/8/layout/cycle4"/>
    <dgm:cxn modelId="{1CABFFEA-D4F3-4245-A321-FE231E0D368E}" type="presParOf" srcId="{57E25529-552B-4FF2-AFBA-E915A107FCD6}" destId="{CE49C2C6-2244-4082-A4A0-F316B4728ED3}" srcOrd="2" destOrd="0" presId="urn:microsoft.com/office/officeart/2005/8/layout/cycle4"/>
    <dgm:cxn modelId="{035920EB-BE46-466E-ABB3-C080254D6267}" type="presParOf" srcId="{57E25529-552B-4FF2-AFBA-E915A107FCD6}" destId="{A5DADF31-05F1-4E81-85EC-6022B440EDF0}" srcOrd="3" destOrd="0" presId="urn:microsoft.com/office/officeart/2005/8/layout/cycle4"/>
    <dgm:cxn modelId="{6A18ED07-4648-4107-A6F4-A033840B6375}" type="presParOf" srcId="{57E25529-552B-4FF2-AFBA-E915A107FCD6}" destId="{7C0FD0B3-5C10-486E-A401-23386CDB540A}" srcOrd="4" destOrd="0" presId="urn:microsoft.com/office/officeart/2005/8/layout/cycle4"/>
    <dgm:cxn modelId="{73ED369E-D6B0-4297-B72E-3187FEC40843}" type="presParOf" srcId="{6EDC999A-B5E3-4EFC-902F-EC779CAB6DAB}" destId="{E8003DBB-AACB-4219-9FA4-78FBF70AB3D6}" srcOrd="2" destOrd="0" presId="urn:microsoft.com/office/officeart/2005/8/layout/cycle4"/>
    <dgm:cxn modelId="{87080DB8-A9ED-42F1-8546-7E0F2C04793B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3DF443C-DCCC-4BAE-860D-55D9D9FBD22C}" type="doc">
      <dgm:prSet loTypeId="urn:microsoft.com/office/officeart/2005/8/layout/cycle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BF5E35-21AD-4A90-97CD-42E38FC72AB9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6885-4FDE-4B6C-9964-CCDB8FB2359C}" type="parTrans" cxnId="{1B017F82-ECFB-47F6-8D7B-3CAA052311A8}">
      <dgm:prSet/>
      <dgm:spPr/>
      <dgm:t>
        <a:bodyPr/>
        <a:lstStyle/>
        <a:p>
          <a:endParaRPr lang="pt-BR"/>
        </a:p>
      </dgm:t>
    </dgm:pt>
    <dgm:pt modelId="{4685D54A-5796-4CE3-80AC-61443DE7F915}" type="sibTrans" cxnId="{1B017F82-ECFB-47F6-8D7B-3CAA052311A8}">
      <dgm:prSet/>
      <dgm:spPr/>
      <dgm:t>
        <a:bodyPr/>
        <a:lstStyle/>
        <a:p>
          <a:endParaRPr lang="pt-BR"/>
        </a:p>
      </dgm:t>
    </dgm:pt>
    <dgm:pt modelId="{8CDF2564-32C1-40ED-9F85-E72AB7CBFE53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A950C-928E-422C-9678-E9BC5E49727E}" type="parTrans" cxnId="{1CE8E749-7ACC-4F25-B4FC-56016D0AA753}">
      <dgm:prSet/>
      <dgm:spPr/>
      <dgm:t>
        <a:bodyPr/>
        <a:lstStyle/>
        <a:p>
          <a:endParaRPr lang="pt-BR"/>
        </a:p>
      </dgm:t>
    </dgm:pt>
    <dgm:pt modelId="{4EA85204-7DB0-49A4-8332-62928472F509}" type="sibTrans" cxnId="{1CE8E749-7ACC-4F25-B4FC-56016D0AA753}">
      <dgm:prSet/>
      <dgm:spPr/>
      <dgm:t>
        <a:bodyPr/>
        <a:lstStyle/>
        <a:p>
          <a:endParaRPr lang="pt-BR"/>
        </a:p>
      </dgm:t>
    </dgm:pt>
    <dgm:pt modelId="{1E1C7DEE-2E22-4DF0-8B19-EE2A6DECD92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C19CF-B2B8-4F98-AB5D-409E5706092D}" type="parTrans" cxnId="{729958A5-B719-4B23-9CCD-B5D2E7F7116F}">
      <dgm:prSet/>
      <dgm:spPr/>
      <dgm:t>
        <a:bodyPr/>
        <a:lstStyle/>
        <a:p>
          <a:endParaRPr lang="pt-BR"/>
        </a:p>
      </dgm:t>
    </dgm:pt>
    <dgm:pt modelId="{76D53140-3661-4F51-8F1B-5C4A7031A8CA}" type="sibTrans" cxnId="{729958A5-B719-4B23-9CCD-B5D2E7F7116F}">
      <dgm:prSet/>
      <dgm:spPr/>
      <dgm:t>
        <a:bodyPr/>
        <a:lstStyle/>
        <a:p>
          <a:endParaRPr lang="pt-BR"/>
        </a:p>
      </dgm:t>
    </dgm:pt>
    <dgm:pt modelId="{4CFD18B1-DFFF-4665-856A-F0649C307419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DAF8C-705C-47D3-8A05-A88FA83DCCCF}" type="parTrans" cxnId="{903E9F3E-DB73-4849-864A-D49DDBEB8334}">
      <dgm:prSet/>
      <dgm:spPr/>
      <dgm:t>
        <a:bodyPr/>
        <a:lstStyle/>
        <a:p>
          <a:endParaRPr lang="pt-BR"/>
        </a:p>
      </dgm:t>
    </dgm:pt>
    <dgm:pt modelId="{2B6B8B4B-35C4-4578-9212-B291B6C18057}" type="sibTrans" cxnId="{903E9F3E-DB73-4849-864A-D49DDBEB8334}">
      <dgm:prSet/>
      <dgm:spPr/>
      <dgm:t>
        <a:bodyPr/>
        <a:lstStyle/>
        <a:p>
          <a:endParaRPr lang="pt-BR"/>
        </a:p>
      </dgm:t>
    </dgm:pt>
    <dgm:pt modelId="{6EDC999A-B5E3-4EFC-902F-EC779CAB6DAB}" type="pres">
      <dgm:prSet presAssocID="{23DF443C-DCCC-4BAE-860D-55D9D9FB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B13E6E-856F-4BE1-8FB0-0122BA659DC6}" type="pres">
      <dgm:prSet presAssocID="{23DF443C-DCCC-4BAE-860D-55D9D9FBD22C}" presName="children" presStyleCnt="0"/>
      <dgm:spPr/>
      <dgm:t>
        <a:bodyPr/>
        <a:lstStyle/>
        <a:p>
          <a:endParaRPr lang="pt-BR"/>
        </a:p>
      </dgm:t>
    </dgm:pt>
    <dgm:pt modelId="{61F6FF0B-6A55-4B52-AF0F-CFA1125E9440}" type="pres">
      <dgm:prSet presAssocID="{23DF443C-DCCC-4BAE-860D-55D9D9FBD22C}" presName="childPlaceholder" presStyleCnt="0"/>
      <dgm:spPr/>
      <dgm:t>
        <a:bodyPr/>
        <a:lstStyle/>
        <a:p>
          <a:endParaRPr lang="pt-BR"/>
        </a:p>
      </dgm:t>
    </dgm:pt>
    <dgm:pt modelId="{57E25529-552B-4FF2-AFBA-E915A107FCD6}" type="pres">
      <dgm:prSet presAssocID="{23DF443C-DCCC-4BAE-860D-55D9D9FBD22C}" presName="circle" presStyleCnt="0"/>
      <dgm:spPr/>
      <dgm:t>
        <a:bodyPr/>
        <a:lstStyle/>
        <a:p>
          <a:endParaRPr lang="pt-BR"/>
        </a:p>
      </dgm:t>
    </dgm:pt>
    <dgm:pt modelId="{4B7BCDA1-5D90-4B4B-A49A-E143B72F9DBA}" type="pres">
      <dgm:prSet presAssocID="{23DF443C-DCCC-4BAE-860D-55D9D9FBD22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5259D-2C0F-4DA9-8F3D-DF083B69A165}" type="pres">
      <dgm:prSet presAssocID="{23DF443C-DCCC-4BAE-860D-55D9D9FBD2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9C2C6-2244-4082-A4A0-F316B4728ED3}" type="pres">
      <dgm:prSet presAssocID="{23DF443C-DCCC-4BAE-860D-55D9D9FBD2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ADF31-05F1-4E81-85EC-6022B440EDF0}" type="pres">
      <dgm:prSet presAssocID="{23DF443C-DCCC-4BAE-860D-55D9D9FBD2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FD0B3-5C10-486E-A401-23386CDB540A}" type="pres">
      <dgm:prSet presAssocID="{23DF443C-DCCC-4BAE-860D-55D9D9FBD22C}" presName="quadrantPlaceholder" presStyleCnt="0"/>
      <dgm:spPr/>
      <dgm:t>
        <a:bodyPr/>
        <a:lstStyle/>
        <a:p>
          <a:endParaRPr lang="pt-BR"/>
        </a:p>
      </dgm:t>
    </dgm:pt>
    <dgm:pt modelId="{E8003DBB-AACB-4219-9FA4-78FBF70AB3D6}" type="pres">
      <dgm:prSet presAssocID="{23DF443C-DCCC-4BAE-860D-55D9D9FBD22C}" presName="center1" presStyleLbl="fgShp" presStyleIdx="0" presStyleCnt="2"/>
      <dgm:spPr/>
      <dgm:t>
        <a:bodyPr/>
        <a:lstStyle/>
        <a:p>
          <a:endParaRPr lang="pt-BR"/>
        </a:p>
      </dgm:t>
    </dgm:pt>
    <dgm:pt modelId="{54A22285-E577-4C8A-AA88-8CFD8C70CA85}" type="pres">
      <dgm:prSet presAssocID="{23DF443C-DCCC-4BAE-860D-55D9D9FBD22C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1B017F82-ECFB-47F6-8D7B-3CAA052311A8}" srcId="{23DF443C-DCCC-4BAE-860D-55D9D9FBD22C}" destId="{0CBF5E35-21AD-4A90-97CD-42E38FC72AB9}" srcOrd="0" destOrd="0" parTransId="{8BAD6885-4FDE-4B6C-9964-CCDB8FB2359C}" sibTransId="{4685D54A-5796-4CE3-80AC-61443DE7F915}"/>
    <dgm:cxn modelId="{729958A5-B719-4B23-9CCD-B5D2E7F7116F}" srcId="{23DF443C-DCCC-4BAE-860D-55D9D9FBD22C}" destId="{1E1C7DEE-2E22-4DF0-8B19-EE2A6DECD928}" srcOrd="2" destOrd="0" parTransId="{885C19CF-B2B8-4F98-AB5D-409E5706092D}" sibTransId="{76D53140-3661-4F51-8F1B-5C4A7031A8CA}"/>
    <dgm:cxn modelId="{B8AB9C76-0C1F-4F4A-9CF4-50899317AD30}" type="presOf" srcId="{1E1C7DEE-2E22-4DF0-8B19-EE2A6DECD928}" destId="{CE49C2C6-2244-4082-A4A0-F316B4728ED3}" srcOrd="0" destOrd="0" presId="urn:microsoft.com/office/officeart/2005/8/layout/cycle4"/>
    <dgm:cxn modelId="{6A9B9221-5C41-47B4-96C7-9199075BB9AF}" type="presOf" srcId="{4CFD18B1-DFFF-4665-856A-F0649C307419}" destId="{A5DADF31-05F1-4E81-85EC-6022B440EDF0}" srcOrd="0" destOrd="0" presId="urn:microsoft.com/office/officeart/2005/8/layout/cycle4"/>
    <dgm:cxn modelId="{903E9F3E-DB73-4849-864A-D49DDBEB8334}" srcId="{23DF443C-DCCC-4BAE-860D-55D9D9FBD22C}" destId="{4CFD18B1-DFFF-4665-856A-F0649C307419}" srcOrd="3" destOrd="0" parTransId="{94DDAF8C-705C-47D3-8A05-A88FA83DCCCF}" sibTransId="{2B6B8B4B-35C4-4578-9212-B291B6C18057}"/>
    <dgm:cxn modelId="{70B4D615-EE0A-4588-81D3-24FC208AE7A6}" type="presOf" srcId="{23DF443C-DCCC-4BAE-860D-55D9D9FBD22C}" destId="{6EDC999A-B5E3-4EFC-902F-EC779CAB6DAB}" srcOrd="0" destOrd="0" presId="urn:microsoft.com/office/officeart/2005/8/layout/cycle4"/>
    <dgm:cxn modelId="{28C77E7E-053B-443B-9473-DC97A5C538B4}" type="presOf" srcId="{8CDF2564-32C1-40ED-9F85-E72AB7CBFE53}" destId="{5F75259D-2C0F-4DA9-8F3D-DF083B69A165}" srcOrd="0" destOrd="0" presId="urn:microsoft.com/office/officeart/2005/8/layout/cycle4"/>
    <dgm:cxn modelId="{C13641F5-6317-4DEB-9E06-02E7E9EE66CC}" type="presOf" srcId="{0CBF5E35-21AD-4A90-97CD-42E38FC72AB9}" destId="{4B7BCDA1-5D90-4B4B-A49A-E143B72F9DBA}" srcOrd="0" destOrd="0" presId="urn:microsoft.com/office/officeart/2005/8/layout/cycle4"/>
    <dgm:cxn modelId="{1CE8E749-7ACC-4F25-B4FC-56016D0AA753}" srcId="{23DF443C-DCCC-4BAE-860D-55D9D9FBD22C}" destId="{8CDF2564-32C1-40ED-9F85-E72AB7CBFE53}" srcOrd="1" destOrd="0" parTransId="{16DA950C-928E-422C-9678-E9BC5E49727E}" sibTransId="{4EA85204-7DB0-49A4-8332-62928472F509}"/>
    <dgm:cxn modelId="{D41788B2-739A-43CD-8911-B8433DCD0AE9}" type="presParOf" srcId="{6EDC999A-B5E3-4EFC-902F-EC779CAB6DAB}" destId="{EAB13E6E-856F-4BE1-8FB0-0122BA659DC6}" srcOrd="0" destOrd="0" presId="urn:microsoft.com/office/officeart/2005/8/layout/cycle4"/>
    <dgm:cxn modelId="{703AFA28-BB1B-4844-9FC7-B63362C60E81}" type="presParOf" srcId="{EAB13E6E-856F-4BE1-8FB0-0122BA659DC6}" destId="{61F6FF0B-6A55-4B52-AF0F-CFA1125E9440}" srcOrd="0" destOrd="0" presId="urn:microsoft.com/office/officeart/2005/8/layout/cycle4"/>
    <dgm:cxn modelId="{52DF45F1-62E0-4DE3-B4E3-34A3974006D8}" type="presParOf" srcId="{6EDC999A-B5E3-4EFC-902F-EC779CAB6DAB}" destId="{57E25529-552B-4FF2-AFBA-E915A107FCD6}" srcOrd="1" destOrd="0" presId="urn:microsoft.com/office/officeart/2005/8/layout/cycle4"/>
    <dgm:cxn modelId="{3A2217BD-E55A-405E-8994-770ED3879DC4}" type="presParOf" srcId="{57E25529-552B-4FF2-AFBA-E915A107FCD6}" destId="{4B7BCDA1-5D90-4B4B-A49A-E143B72F9DBA}" srcOrd="0" destOrd="0" presId="urn:microsoft.com/office/officeart/2005/8/layout/cycle4"/>
    <dgm:cxn modelId="{5A3EDFE0-7981-494F-A3C5-7FC281D1C5F3}" type="presParOf" srcId="{57E25529-552B-4FF2-AFBA-E915A107FCD6}" destId="{5F75259D-2C0F-4DA9-8F3D-DF083B69A165}" srcOrd="1" destOrd="0" presId="urn:microsoft.com/office/officeart/2005/8/layout/cycle4"/>
    <dgm:cxn modelId="{7E8A40D4-3F7F-4DF6-9635-921CD19FC81B}" type="presParOf" srcId="{57E25529-552B-4FF2-AFBA-E915A107FCD6}" destId="{CE49C2C6-2244-4082-A4A0-F316B4728ED3}" srcOrd="2" destOrd="0" presId="urn:microsoft.com/office/officeart/2005/8/layout/cycle4"/>
    <dgm:cxn modelId="{876A5234-B0AC-42C5-B34A-9CD67F903E4C}" type="presParOf" srcId="{57E25529-552B-4FF2-AFBA-E915A107FCD6}" destId="{A5DADF31-05F1-4E81-85EC-6022B440EDF0}" srcOrd="3" destOrd="0" presId="urn:microsoft.com/office/officeart/2005/8/layout/cycle4"/>
    <dgm:cxn modelId="{D619822F-E331-4259-9ED8-CF443AA8D15E}" type="presParOf" srcId="{57E25529-552B-4FF2-AFBA-E915A107FCD6}" destId="{7C0FD0B3-5C10-486E-A401-23386CDB540A}" srcOrd="4" destOrd="0" presId="urn:microsoft.com/office/officeart/2005/8/layout/cycle4"/>
    <dgm:cxn modelId="{3B6ACFDC-1B73-4DBC-9540-0F82F78364ED}" type="presParOf" srcId="{6EDC999A-B5E3-4EFC-902F-EC779CAB6DAB}" destId="{E8003DBB-AACB-4219-9FA4-78FBF70AB3D6}" srcOrd="2" destOrd="0" presId="urn:microsoft.com/office/officeart/2005/8/layout/cycle4"/>
    <dgm:cxn modelId="{7396CC62-8396-4A1B-BBFA-1C2F42B00243}" type="presParOf" srcId="{6EDC999A-B5E3-4EFC-902F-EC779CAB6DAB}" destId="{54A22285-E577-4C8A-AA88-8CFD8C70CA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1638248" y="266305"/>
          <a:ext cx="2022985" cy="2022985"/>
        </a:xfrm>
        <a:prstGeom prst="pieWedg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2000" tIns="355600" rIns="355600" bIns="3556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kern="1200" dirty="0" smtClean="0">
              <a:latin typeface="+mn-lt"/>
            </a:rPr>
            <a:t>A</a:t>
          </a:r>
          <a:endParaRPr lang="pt-BR" sz="5000" kern="1200" dirty="0">
            <a:latin typeface="+mn-lt"/>
          </a:endParaRPr>
        </a:p>
      </dsp:txBody>
      <dsp:txXfrm>
        <a:off x="1638248" y="266305"/>
        <a:ext cx="2022985" cy="2022985"/>
      </dsp:txXfrm>
    </dsp:sp>
    <dsp:sp modelId="{5F75259D-2C0F-4DA9-8F3D-DF083B69A165}">
      <dsp:nvSpPr>
        <dsp:cNvPr id="0" name=""/>
        <dsp:cNvSpPr/>
      </dsp:nvSpPr>
      <dsp:spPr>
        <a:xfrm rot="5400000">
          <a:off x="3754674" y="266305"/>
          <a:ext cx="2022985" cy="2022985"/>
        </a:xfrm>
        <a:prstGeom prst="pieWedg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00" tIns="355600" rIns="355600" bIns="3556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kern="1200" dirty="0" smtClean="0">
              <a:latin typeface="+mn-lt"/>
            </a:rPr>
            <a:t>S</a:t>
          </a:r>
          <a:endParaRPr lang="pt-BR" sz="5000" kern="1200" dirty="0">
            <a:latin typeface="+mn-lt"/>
          </a:endParaRPr>
        </a:p>
      </dsp:txBody>
      <dsp:txXfrm rot="5400000">
        <a:off x="3754674" y="266305"/>
        <a:ext cx="2022985" cy="2022985"/>
      </dsp:txXfrm>
    </dsp:sp>
    <dsp:sp modelId="{CE49C2C6-2244-4082-A4A0-F316B4728ED3}">
      <dsp:nvSpPr>
        <dsp:cNvPr id="0" name=""/>
        <dsp:cNvSpPr/>
      </dsp:nvSpPr>
      <dsp:spPr>
        <a:xfrm rot="10800000">
          <a:off x="3754674" y="2382730"/>
          <a:ext cx="2022985" cy="2022985"/>
        </a:xfrm>
        <a:prstGeom prst="pieWedge">
          <a:avLst/>
        </a:prstGeom>
        <a:solidFill>
          <a:srgbClr val="3399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00" tIns="355600" rIns="355600" bIns="3556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kern="1200" dirty="0" smtClean="0">
              <a:latin typeface="+mn-lt"/>
            </a:rPr>
            <a:t>D</a:t>
          </a:r>
          <a:endParaRPr lang="pt-BR" sz="5000" kern="1200" dirty="0">
            <a:latin typeface="+mn-lt"/>
          </a:endParaRPr>
        </a:p>
      </dsp:txBody>
      <dsp:txXfrm rot="10800000">
        <a:off x="3754674" y="2382730"/>
        <a:ext cx="2022985" cy="2022985"/>
      </dsp:txXfrm>
    </dsp:sp>
    <dsp:sp modelId="{A5DADF31-05F1-4E81-85EC-6022B440EDF0}">
      <dsp:nvSpPr>
        <dsp:cNvPr id="0" name=""/>
        <dsp:cNvSpPr/>
      </dsp:nvSpPr>
      <dsp:spPr>
        <a:xfrm rot="16200000">
          <a:off x="1638248" y="2382730"/>
          <a:ext cx="2022985" cy="2022985"/>
        </a:xfrm>
        <a:prstGeom prst="pieWedg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2000" tIns="355600" rIns="355600" bIns="3556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kern="1200" dirty="0" smtClean="0">
              <a:latin typeface="+mn-lt"/>
            </a:rPr>
            <a:t>C</a:t>
          </a:r>
          <a:endParaRPr lang="pt-BR" sz="5000" kern="1200" dirty="0">
            <a:latin typeface="+mn-lt"/>
          </a:endParaRPr>
        </a:p>
      </dsp:txBody>
      <dsp:txXfrm rot="16200000">
        <a:off x="1638248" y="2382730"/>
        <a:ext cx="2022985" cy="2022985"/>
      </dsp:txXfrm>
    </dsp:sp>
    <dsp:sp modelId="{E8003DBB-AACB-4219-9FA4-78FBF70AB3D6}">
      <dsp:nvSpPr>
        <dsp:cNvPr id="0" name=""/>
        <dsp:cNvSpPr/>
      </dsp:nvSpPr>
      <dsp:spPr>
        <a:xfrm>
          <a:off x="3358720" y="1915528"/>
          <a:ext cx="698467" cy="60736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3358720" y="2149129"/>
          <a:ext cx="698467" cy="60736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180495" y="36940"/>
          <a:ext cx="280615" cy="28061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0495" y="36940"/>
        <a:ext cx="280615" cy="280615"/>
      </dsp:txXfrm>
    </dsp:sp>
    <dsp:sp modelId="{5F75259D-2C0F-4DA9-8F3D-DF083B69A165}">
      <dsp:nvSpPr>
        <dsp:cNvPr id="0" name=""/>
        <dsp:cNvSpPr/>
      </dsp:nvSpPr>
      <dsp:spPr>
        <a:xfrm rot="5400000">
          <a:off x="474071" y="36940"/>
          <a:ext cx="280615" cy="28061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74071" y="36940"/>
        <a:ext cx="280615" cy="280615"/>
      </dsp:txXfrm>
    </dsp:sp>
    <dsp:sp modelId="{CE49C2C6-2244-4082-A4A0-F316B4728ED3}">
      <dsp:nvSpPr>
        <dsp:cNvPr id="0" name=""/>
        <dsp:cNvSpPr/>
      </dsp:nvSpPr>
      <dsp:spPr>
        <a:xfrm rot="10800000">
          <a:off x="474071" y="330516"/>
          <a:ext cx="280615" cy="28061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74071" y="330516"/>
        <a:ext cx="280615" cy="280615"/>
      </dsp:txXfrm>
    </dsp:sp>
    <dsp:sp modelId="{A5DADF31-05F1-4E81-85EC-6022B440EDF0}">
      <dsp:nvSpPr>
        <dsp:cNvPr id="0" name=""/>
        <dsp:cNvSpPr/>
      </dsp:nvSpPr>
      <dsp:spPr>
        <a:xfrm rot="16200000">
          <a:off x="180495" y="330516"/>
          <a:ext cx="280615" cy="280615"/>
        </a:xfrm>
        <a:prstGeom prst="pieWedg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180495" y="330516"/>
        <a:ext cx="280615" cy="280615"/>
      </dsp:txXfrm>
    </dsp:sp>
    <dsp:sp modelId="{E8003DBB-AACB-4219-9FA4-78FBF70AB3D6}">
      <dsp:nvSpPr>
        <dsp:cNvPr id="0" name=""/>
        <dsp:cNvSpPr/>
      </dsp:nvSpPr>
      <dsp:spPr>
        <a:xfrm>
          <a:off x="419147" y="265709"/>
          <a:ext cx="96886" cy="8424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419147" y="298113"/>
          <a:ext cx="96886" cy="8424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180495" y="36940"/>
          <a:ext cx="280615" cy="28061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0495" y="36940"/>
        <a:ext cx="280615" cy="280615"/>
      </dsp:txXfrm>
    </dsp:sp>
    <dsp:sp modelId="{5F75259D-2C0F-4DA9-8F3D-DF083B69A165}">
      <dsp:nvSpPr>
        <dsp:cNvPr id="0" name=""/>
        <dsp:cNvSpPr/>
      </dsp:nvSpPr>
      <dsp:spPr>
        <a:xfrm rot="5400000">
          <a:off x="474071" y="36940"/>
          <a:ext cx="280615" cy="28061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74071" y="36940"/>
        <a:ext cx="280615" cy="280615"/>
      </dsp:txXfrm>
    </dsp:sp>
    <dsp:sp modelId="{CE49C2C6-2244-4082-A4A0-F316B4728ED3}">
      <dsp:nvSpPr>
        <dsp:cNvPr id="0" name=""/>
        <dsp:cNvSpPr/>
      </dsp:nvSpPr>
      <dsp:spPr>
        <a:xfrm rot="10800000">
          <a:off x="474071" y="330516"/>
          <a:ext cx="280615" cy="28061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74071" y="330516"/>
        <a:ext cx="280615" cy="280615"/>
      </dsp:txXfrm>
    </dsp:sp>
    <dsp:sp modelId="{A5DADF31-05F1-4E81-85EC-6022B440EDF0}">
      <dsp:nvSpPr>
        <dsp:cNvPr id="0" name=""/>
        <dsp:cNvSpPr/>
      </dsp:nvSpPr>
      <dsp:spPr>
        <a:xfrm rot="16200000">
          <a:off x="180495" y="330516"/>
          <a:ext cx="280615" cy="280615"/>
        </a:xfrm>
        <a:prstGeom prst="pieWedg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180495" y="330516"/>
        <a:ext cx="280615" cy="280615"/>
      </dsp:txXfrm>
    </dsp:sp>
    <dsp:sp modelId="{E8003DBB-AACB-4219-9FA4-78FBF70AB3D6}">
      <dsp:nvSpPr>
        <dsp:cNvPr id="0" name=""/>
        <dsp:cNvSpPr/>
      </dsp:nvSpPr>
      <dsp:spPr>
        <a:xfrm>
          <a:off x="419147" y="265709"/>
          <a:ext cx="96886" cy="8424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419147" y="298113"/>
          <a:ext cx="96886" cy="8424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180495" y="36940"/>
          <a:ext cx="280615" cy="28061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0495" y="36940"/>
        <a:ext cx="280615" cy="280615"/>
      </dsp:txXfrm>
    </dsp:sp>
    <dsp:sp modelId="{5F75259D-2C0F-4DA9-8F3D-DF083B69A165}">
      <dsp:nvSpPr>
        <dsp:cNvPr id="0" name=""/>
        <dsp:cNvSpPr/>
      </dsp:nvSpPr>
      <dsp:spPr>
        <a:xfrm rot="5400000">
          <a:off x="474071" y="36940"/>
          <a:ext cx="280615" cy="28061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74071" y="36940"/>
        <a:ext cx="280615" cy="280615"/>
      </dsp:txXfrm>
    </dsp:sp>
    <dsp:sp modelId="{CE49C2C6-2244-4082-A4A0-F316B4728ED3}">
      <dsp:nvSpPr>
        <dsp:cNvPr id="0" name=""/>
        <dsp:cNvSpPr/>
      </dsp:nvSpPr>
      <dsp:spPr>
        <a:xfrm rot="10800000">
          <a:off x="474071" y="330516"/>
          <a:ext cx="280615" cy="28061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74071" y="330516"/>
        <a:ext cx="280615" cy="280615"/>
      </dsp:txXfrm>
    </dsp:sp>
    <dsp:sp modelId="{A5DADF31-05F1-4E81-85EC-6022B440EDF0}">
      <dsp:nvSpPr>
        <dsp:cNvPr id="0" name=""/>
        <dsp:cNvSpPr/>
      </dsp:nvSpPr>
      <dsp:spPr>
        <a:xfrm rot="16200000">
          <a:off x="180495" y="330516"/>
          <a:ext cx="280615" cy="280615"/>
        </a:xfrm>
        <a:prstGeom prst="pieWedg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180495" y="330516"/>
        <a:ext cx="280615" cy="280615"/>
      </dsp:txXfrm>
    </dsp:sp>
    <dsp:sp modelId="{E8003DBB-AACB-4219-9FA4-78FBF70AB3D6}">
      <dsp:nvSpPr>
        <dsp:cNvPr id="0" name=""/>
        <dsp:cNvSpPr/>
      </dsp:nvSpPr>
      <dsp:spPr>
        <a:xfrm>
          <a:off x="419147" y="265709"/>
          <a:ext cx="96886" cy="8424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419147" y="298113"/>
          <a:ext cx="96886" cy="8424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180495" y="36940"/>
          <a:ext cx="280615" cy="28061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0495" y="36940"/>
        <a:ext cx="280615" cy="280615"/>
      </dsp:txXfrm>
    </dsp:sp>
    <dsp:sp modelId="{5F75259D-2C0F-4DA9-8F3D-DF083B69A165}">
      <dsp:nvSpPr>
        <dsp:cNvPr id="0" name=""/>
        <dsp:cNvSpPr/>
      </dsp:nvSpPr>
      <dsp:spPr>
        <a:xfrm rot="5400000">
          <a:off x="474071" y="36940"/>
          <a:ext cx="280615" cy="28061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74071" y="36940"/>
        <a:ext cx="280615" cy="280615"/>
      </dsp:txXfrm>
    </dsp:sp>
    <dsp:sp modelId="{CE49C2C6-2244-4082-A4A0-F316B4728ED3}">
      <dsp:nvSpPr>
        <dsp:cNvPr id="0" name=""/>
        <dsp:cNvSpPr/>
      </dsp:nvSpPr>
      <dsp:spPr>
        <a:xfrm rot="10800000">
          <a:off x="474071" y="330516"/>
          <a:ext cx="280615" cy="28061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74071" y="330516"/>
        <a:ext cx="280615" cy="280615"/>
      </dsp:txXfrm>
    </dsp:sp>
    <dsp:sp modelId="{A5DADF31-05F1-4E81-85EC-6022B440EDF0}">
      <dsp:nvSpPr>
        <dsp:cNvPr id="0" name=""/>
        <dsp:cNvSpPr/>
      </dsp:nvSpPr>
      <dsp:spPr>
        <a:xfrm rot="16200000">
          <a:off x="180495" y="330516"/>
          <a:ext cx="280615" cy="280615"/>
        </a:xfrm>
        <a:prstGeom prst="pieWedg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180495" y="330516"/>
        <a:ext cx="280615" cy="280615"/>
      </dsp:txXfrm>
    </dsp:sp>
    <dsp:sp modelId="{E8003DBB-AACB-4219-9FA4-78FBF70AB3D6}">
      <dsp:nvSpPr>
        <dsp:cNvPr id="0" name=""/>
        <dsp:cNvSpPr/>
      </dsp:nvSpPr>
      <dsp:spPr>
        <a:xfrm>
          <a:off x="419147" y="265709"/>
          <a:ext cx="96886" cy="8424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419147" y="298113"/>
          <a:ext cx="96886" cy="8424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294110" y="60193"/>
          <a:ext cx="457255" cy="45725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110" y="60193"/>
        <a:ext cx="457255" cy="457255"/>
      </dsp:txXfrm>
    </dsp:sp>
    <dsp:sp modelId="{5F75259D-2C0F-4DA9-8F3D-DF083B69A165}">
      <dsp:nvSpPr>
        <dsp:cNvPr id="0" name=""/>
        <dsp:cNvSpPr/>
      </dsp:nvSpPr>
      <dsp:spPr>
        <a:xfrm rot="5400000">
          <a:off x="772486" y="60193"/>
          <a:ext cx="457255" cy="45725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772486" y="60193"/>
        <a:ext cx="457255" cy="457255"/>
      </dsp:txXfrm>
    </dsp:sp>
    <dsp:sp modelId="{CE49C2C6-2244-4082-A4A0-F316B4728ED3}">
      <dsp:nvSpPr>
        <dsp:cNvPr id="0" name=""/>
        <dsp:cNvSpPr/>
      </dsp:nvSpPr>
      <dsp:spPr>
        <a:xfrm rot="10800000">
          <a:off x="772486" y="538569"/>
          <a:ext cx="457255" cy="45725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72486" y="538569"/>
        <a:ext cx="457255" cy="457255"/>
      </dsp:txXfrm>
    </dsp:sp>
    <dsp:sp modelId="{A5DADF31-05F1-4E81-85EC-6022B440EDF0}">
      <dsp:nvSpPr>
        <dsp:cNvPr id="0" name=""/>
        <dsp:cNvSpPr/>
      </dsp:nvSpPr>
      <dsp:spPr>
        <a:xfrm rot="16200000">
          <a:off x="294110" y="538569"/>
          <a:ext cx="457255" cy="457255"/>
        </a:xfrm>
        <a:prstGeom prst="pieWedg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94110" y="538569"/>
        <a:ext cx="457255" cy="457255"/>
      </dsp:txXfrm>
    </dsp:sp>
    <dsp:sp modelId="{E8003DBB-AACB-4219-9FA4-78FBF70AB3D6}">
      <dsp:nvSpPr>
        <dsp:cNvPr id="0" name=""/>
        <dsp:cNvSpPr/>
      </dsp:nvSpPr>
      <dsp:spPr>
        <a:xfrm>
          <a:off x="682988" y="432967"/>
          <a:ext cx="157874" cy="13728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682988" y="485768"/>
          <a:ext cx="157874" cy="13728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294110" y="60193"/>
          <a:ext cx="457255" cy="45725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110" y="60193"/>
        <a:ext cx="457255" cy="457255"/>
      </dsp:txXfrm>
    </dsp:sp>
    <dsp:sp modelId="{5F75259D-2C0F-4DA9-8F3D-DF083B69A165}">
      <dsp:nvSpPr>
        <dsp:cNvPr id="0" name=""/>
        <dsp:cNvSpPr/>
      </dsp:nvSpPr>
      <dsp:spPr>
        <a:xfrm rot="5400000">
          <a:off x="772486" y="60193"/>
          <a:ext cx="457255" cy="45725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772486" y="60193"/>
        <a:ext cx="457255" cy="457255"/>
      </dsp:txXfrm>
    </dsp:sp>
    <dsp:sp modelId="{CE49C2C6-2244-4082-A4A0-F316B4728ED3}">
      <dsp:nvSpPr>
        <dsp:cNvPr id="0" name=""/>
        <dsp:cNvSpPr/>
      </dsp:nvSpPr>
      <dsp:spPr>
        <a:xfrm rot="10800000">
          <a:off x="772486" y="538569"/>
          <a:ext cx="457255" cy="45725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72486" y="538569"/>
        <a:ext cx="457255" cy="457255"/>
      </dsp:txXfrm>
    </dsp:sp>
    <dsp:sp modelId="{A5DADF31-05F1-4E81-85EC-6022B440EDF0}">
      <dsp:nvSpPr>
        <dsp:cNvPr id="0" name=""/>
        <dsp:cNvSpPr/>
      </dsp:nvSpPr>
      <dsp:spPr>
        <a:xfrm rot="16200000">
          <a:off x="294110" y="538569"/>
          <a:ext cx="457255" cy="457255"/>
        </a:xfrm>
        <a:prstGeom prst="pieWedg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94110" y="538569"/>
        <a:ext cx="457255" cy="457255"/>
      </dsp:txXfrm>
    </dsp:sp>
    <dsp:sp modelId="{E8003DBB-AACB-4219-9FA4-78FBF70AB3D6}">
      <dsp:nvSpPr>
        <dsp:cNvPr id="0" name=""/>
        <dsp:cNvSpPr/>
      </dsp:nvSpPr>
      <dsp:spPr>
        <a:xfrm>
          <a:off x="682988" y="432967"/>
          <a:ext cx="157874" cy="13728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682988" y="485768"/>
          <a:ext cx="157874" cy="13728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294110" y="60193"/>
          <a:ext cx="457255" cy="45725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110" y="60193"/>
        <a:ext cx="457255" cy="457255"/>
      </dsp:txXfrm>
    </dsp:sp>
    <dsp:sp modelId="{5F75259D-2C0F-4DA9-8F3D-DF083B69A165}">
      <dsp:nvSpPr>
        <dsp:cNvPr id="0" name=""/>
        <dsp:cNvSpPr/>
      </dsp:nvSpPr>
      <dsp:spPr>
        <a:xfrm rot="5400000">
          <a:off x="772486" y="60193"/>
          <a:ext cx="457255" cy="45725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772486" y="60193"/>
        <a:ext cx="457255" cy="457255"/>
      </dsp:txXfrm>
    </dsp:sp>
    <dsp:sp modelId="{CE49C2C6-2244-4082-A4A0-F316B4728ED3}">
      <dsp:nvSpPr>
        <dsp:cNvPr id="0" name=""/>
        <dsp:cNvSpPr/>
      </dsp:nvSpPr>
      <dsp:spPr>
        <a:xfrm rot="10800000">
          <a:off x="772486" y="538569"/>
          <a:ext cx="457255" cy="45725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72486" y="538569"/>
        <a:ext cx="457255" cy="457255"/>
      </dsp:txXfrm>
    </dsp:sp>
    <dsp:sp modelId="{A5DADF31-05F1-4E81-85EC-6022B440EDF0}">
      <dsp:nvSpPr>
        <dsp:cNvPr id="0" name=""/>
        <dsp:cNvSpPr/>
      </dsp:nvSpPr>
      <dsp:spPr>
        <a:xfrm rot="16200000">
          <a:off x="294110" y="538569"/>
          <a:ext cx="457255" cy="457255"/>
        </a:xfrm>
        <a:prstGeom prst="pieWedg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94110" y="538569"/>
        <a:ext cx="457255" cy="457255"/>
      </dsp:txXfrm>
    </dsp:sp>
    <dsp:sp modelId="{E8003DBB-AACB-4219-9FA4-78FBF70AB3D6}">
      <dsp:nvSpPr>
        <dsp:cNvPr id="0" name=""/>
        <dsp:cNvSpPr/>
      </dsp:nvSpPr>
      <dsp:spPr>
        <a:xfrm>
          <a:off x="682988" y="432967"/>
          <a:ext cx="157874" cy="13728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682988" y="485768"/>
          <a:ext cx="157874" cy="13728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281695" y="65671"/>
          <a:ext cx="498871" cy="498871"/>
        </a:xfrm>
        <a:prstGeom prst="pieWedg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A</a:t>
          </a:r>
          <a:endParaRPr lang="pt-BR" sz="1200" kern="1200" dirty="0"/>
        </a:p>
      </dsp:txBody>
      <dsp:txXfrm>
        <a:off x="281695" y="65671"/>
        <a:ext cx="498871" cy="498871"/>
      </dsp:txXfrm>
    </dsp:sp>
    <dsp:sp modelId="{5F75259D-2C0F-4DA9-8F3D-DF083B69A165}">
      <dsp:nvSpPr>
        <dsp:cNvPr id="0" name=""/>
        <dsp:cNvSpPr/>
      </dsp:nvSpPr>
      <dsp:spPr>
        <a:xfrm rot="5400000">
          <a:off x="803609" y="65671"/>
          <a:ext cx="498871" cy="498871"/>
        </a:xfrm>
        <a:prstGeom prst="pieWedg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P</a:t>
          </a:r>
          <a:endParaRPr lang="pt-BR" sz="1200" kern="1200" dirty="0"/>
        </a:p>
      </dsp:txBody>
      <dsp:txXfrm rot="5400000">
        <a:off x="803609" y="65671"/>
        <a:ext cx="498871" cy="498871"/>
      </dsp:txXfrm>
    </dsp:sp>
    <dsp:sp modelId="{CE49C2C6-2244-4082-A4A0-F316B4728ED3}">
      <dsp:nvSpPr>
        <dsp:cNvPr id="0" name=""/>
        <dsp:cNvSpPr/>
      </dsp:nvSpPr>
      <dsp:spPr>
        <a:xfrm rot="10800000">
          <a:off x="803609" y="587585"/>
          <a:ext cx="498871" cy="498871"/>
        </a:xfrm>
        <a:prstGeom prst="pieWedge">
          <a:avLst/>
        </a:prstGeom>
        <a:solidFill>
          <a:srgbClr val="3399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D</a:t>
          </a:r>
          <a:endParaRPr lang="pt-BR" sz="1200" kern="1200" dirty="0"/>
        </a:p>
      </dsp:txBody>
      <dsp:txXfrm rot="10800000">
        <a:off x="803609" y="587585"/>
        <a:ext cx="498871" cy="498871"/>
      </dsp:txXfrm>
    </dsp:sp>
    <dsp:sp modelId="{A5DADF31-05F1-4E81-85EC-6022B440EDF0}">
      <dsp:nvSpPr>
        <dsp:cNvPr id="0" name=""/>
        <dsp:cNvSpPr/>
      </dsp:nvSpPr>
      <dsp:spPr>
        <a:xfrm rot="16200000">
          <a:off x="281695" y="587585"/>
          <a:ext cx="498871" cy="498871"/>
        </a:xfrm>
        <a:prstGeom prst="pieWedg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</a:t>
          </a:r>
          <a:endParaRPr lang="pt-BR" sz="1200" kern="1200" dirty="0"/>
        </a:p>
      </dsp:txBody>
      <dsp:txXfrm rot="16200000">
        <a:off x="281695" y="587585"/>
        <a:ext cx="498871" cy="498871"/>
      </dsp:txXfrm>
    </dsp:sp>
    <dsp:sp modelId="{E8003DBB-AACB-4219-9FA4-78FBF70AB3D6}">
      <dsp:nvSpPr>
        <dsp:cNvPr id="0" name=""/>
        <dsp:cNvSpPr/>
      </dsp:nvSpPr>
      <dsp:spPr>
        <a:xfrm>
          <a:off x="705966" y="472372"/>
          <a:ext cx="172243" cy="14977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705966" y="529978"/>
          <a:ext cx="172243" cy="14977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294110" y="60193"/>
          <a:ext cx="457255" cy="45725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110" y="60193"/>
        <a:ext cx="457255" cy="457255"/>
      </dsp:txXfrm>
    </dsp:sp>
    <dsp:sp modelId="{5F75259D-2C0F-4DA9-8F3D-DF083B69A165}">
      <dsp:nvSpPr>
        <dsp:cNvPr id="0" name=""/>
        <dsp:cNvSpPr/>
      </dsp:nvSpPr>
      <dsp:spPr>
        <a:xfrm rot="5400000">
          <a:off x="772486" y="60193"/>
          <a:ext cx="457255" cy="45725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772486" y="60193"/>
        <a:ext cx="457255" cy="457255"/>
      </dsp:txXfrm>
    </dsp:sp>
    <dsp:sp modelId="{CE49C2C6-2244-4082-A4A0-F316B4728ED3}">
      <dsp:nvSpPr>
        <dsp:cNvPr id="0" name=""/>
        <dsp:cNvSpPr/>
      </dsp:nvSpPr>
      <dsp:spPr>
        <a:xfrm rot="10800000">
          <a:off x="772486" y="538569"/>
          <a:ext cx="457255" cy="45725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72486" y="538569"/>
        <a:ext cx="457255" cy="457255"/>
      </dsp:txXfrm>
    </dsp:sp>
    <dsp:sp modelId="{A5DADF31-05F1-4E81-85EC-6022B440EDF0}">
      <dsp:nvSpPr>
        <dsp:cNvPr id="0" name=""/>
        <dsp:cNvSpPr/>
      </dsp:nvSpPr>
      <dsp:spPr>
        <a:xfrm rot="16200000">
          <a:off x="294110" y="538569"/>
          <a:ext cx="457255" cy="457255"/>
        </a:xfrm>
        <a:prstGeom prst="pieWedg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94110" y="538569"/>
        <a:ext cx="457255" cy="457255"/>
      </dsp:txXfrm>
    </dsp:sp>
    <dsp:sp modelId="{E8003DBB-AACB-4219-9FA4-78FBF70AB3D6}">
      <dsp:nvSpPr>
        <dsp:cNvPr id="0" name=""/>
        <dsp:cNvSpPr/>
      </dsp:nvSpPr>
      <dsp:spPr>
        <a:xfrm>
          <a:off x="682988" y="432967"/>
          <a:ext cx="157874" cy="13728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682988" y="485768"/>
          <a:ext cx="157874" cy="13728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233946" y="47879"/>
          <a:ext cx="363718" cy="363718"/>
        </a:xfrm>
        <a:prstGeom prst="pieWedg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3946" y="47879"/>
        <a:ext cx="363718" cy="363718"/>
      </dsp:txXfrm>
    </dsp:sp>
    <dsp:sp modelId="{5F75259D-2C0F-4DA9-8F3D-DF083B69A165}">
      <dsp:nvSpPr>
        <dsp:cNvPr id="0" name=""/>
        <dsp:cNvSpPr/>
      </dsp:nvSpPr>
      <dsp:spPr>
        <a:xfrm rot="5400000">
          <a:off x="614464" y="47879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614464" y="47879"/>
        <a:ext cx="363718" cy="363718"/>
      </dsp:txXfrm>
    </dsp:sp>
    <dsp:sp modelId="{CE49C2C6-2244-4082-A4A0-F316B4728ED3}">
      <dsp:nvSpPr>
        <dsp:cNvPr id="0" name=""/>
        <dsp:cNvSpPr/>
      </dsp:nvSpPr>
      <dsp:spPr>
        <a:xfrm rot="10800000">
          <a:off x="614464" y="428398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14464" y="428398"/>
        <a:ext cx="363718" cy="363718"/>
      </dsp:txXfrm>
    </dsp:sp>
    <dsp:sp modelId="{A5DADF31-05F1-4E81-85EC-6022B440EDF0}">
      <dsp:nvSpPr>
        <dsp:cNvPr id="0" name=""/>
        <dsp:cNvSpPr/>
      </dsp:nvSpPr>
      <dsp:spPr>
        <a:xfrm rot="16200000">
          <a:off x="233946" y="428398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33946" y="428398"/>
        <a:ext cx="363718" cy="363718"/>
      </dsp:txXfrm>
    </dsp:sp>
    <dsp:sp modelId="{E8003DBB-AACB-4219-9FA4-78FBF70AB3D6}">
      <dsp:nvSpPr>
        <dsp:cNvPr id="0" name=""/>
        <dsp:cNvSpPr/>
      </dsp:nvSpPr>
      <dsp:spPr>
        <a:xfrm>
          <a:off x="543275" y="344398"/>
          <a:ext cx="125579" cy="1091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543275" y="386398"/>
          <a:ext cx="125579" cy="1091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159727" y="32690"/>
          <a:ext cx="248329" cy="248329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9727" y="32690"/>
        <a:ext cx="248329" cy="248329"/>
      </dsp:txXfrm>
    </dsp:sp>
    <dsp:sp modelId="{5F75259D-2C0F-4DA9-8F3D-DF083B69A165}">
      <dsp:nvSpPr>
        <dsp:cNvPr id="0" name=""/>
        <dsp:cNvSpPr/>
      </dsp:nvSpPr>
      <dsp:spPr>
        <a:xfrm rot="5400000">
          <a:off x="419527" y="32690"/>
          <a:ext cx="248329" cy="248329"/>
        </a:xfrm>
        <a:prstGeom prst="pieWedg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19527" y="32690"/>
        <a:ext cx="248329" cy="248329"/>
      </dsp:txXfrm>
    </dsp:sp>
    <dsp:sp modelId="{CE49C2C6-2244-4082-A4A0-F316B4728ED3}">
      <dsp:nvSpPr>
        <dsp:cNvPr id="0" name=""/>
        <dsp:cNvSpPr/>
      </dsp:nvSpPr>
      <dsp:spPr>
        <a:xfrm rot="10800000">
          <a:off x="419527" y="292490"/>
          <a:ext cx="248329" cy="248329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19527" y="292490"/>
        <a:ext cx="248329" cy="248329"/>
      </dsp:txXfrm>
    </dsp:sp>
    <dsp:sp modelId="{A5DADF31-05F1-4E81-85EC-6022B440EDF0}">
      <dsp:nvSpPr>
        <dsp:cNvPr id="0" name=""/>
        <dsp:cNvSpPr/>
      </dsp:nvSpPr>
      <dsp:spPr>
        <a:xfrm rot="16200000">
          <a:off x="159727" y="292490"/>
          <a:ext cx="248329" cy="248329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159727" y="292490"/>
        <a:ext cx="248329" cy="248329"/>
      </dsp:txXfrm>
    </dsp:sp>
    <dsp:sp modelId="{E8003DBB-AACB-4219-9FA4-78FBF70AB3D6}">
      <dsp:nvSpPr>
        <dsp:cNvPr id="0" name=""/>
        <dsp:cNvSpPr/>
      </dsp:nvSpPr>
      <dsp:spPr>
        <a:xfrm>
          <a:off x="370922" y="235139"/>
          <a:ext cx="85739" cy="7455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370922" y="263814"/>
          <a:ext cx="85739" cy="7455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233946" y="47879"/>
          <a:ext cx="363718" cy="363718"/>
        </a:xfrm>
        <a:prstGeom prst="pieWedg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3946" y="47879"/>
        <a:ext cx="363718" cy="363718"/>
      </dsp:txXfrm>
    </dsp:sp>
    <dsp:sp modelId="{5F75259D-2C0F-4DA9-8F3D-DF083B69A165}">
      <dsp:nvSpPr>
        <dsp:cNvPr id="0" name=""/>
        <dsp:cNvSpPr/>
      </dsp:nvSpPr>
      <dsp:spPr>
        <a:xfrm rot="5400000">
          <a:off x="614464" y="47879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614464" y="47879"/>
        <a:ext cx="363718" cy="363718"/>
      </dsp:txXfrm>
    </dsp:sp>
    <dsp:sp modelId="{CE49C2C6-2244-4082-A4A0-F316B4728ED3}">
      <dsp:nvSpPr>
        <dsp:cNvPr id="0" name=""/>
        <dsp:cNvSpPr/>
      </dsp:nvSpPr>
      <dsp:spPr>
        <a:xfrm rot="10800000">
          <a:off x="614464" y="428398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14464" y="428398"/>
        <a:ext cx="363718" cy="363718"/>
      </dsp:txXfrm>
    </dsp:sp>
    <dsp:sp modelId="{A5DADF31-05F1-4E81-85EC-6022B440EDF0}">
      <dsp:nvSpPr>
        <dsp:cNvPr id="0" name=""/>
        <dsp:cNvSpPr/>
      </dsp:nvSpPr>
      <dsp:spPr>
        <a:xfrm rot="16200000">
          <a:off x="233946" y="428398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33946" y="428398"/>
        <a:ext cx="363718" cy="363718"/>
      </dsp:txXfrm>
    </dsp:sp>
    <dsp:sp modelId="{E8003DBB-AACB-4219-9FA4-78FBF70AB3D6}">
      <dsp:nvSpPr>
        <dsp:cNvPr id="0" name=""/>
        <dsp:cNvSpPr/>
      </dsp:nvSpPr>
      <dsp:spPr>
        <a:xfrm>
          <a:off x="543275" y="344398"/>
          <a:ext cx="125579" cy="1091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543275" y="386398"/>
          <a:ext cx="125579" cy="1091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159727" y="32690"/>
          <a:ext cx="248329" cy="248329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9727" y="32690"/>
        <a:ext cx="248329" cy="248329"/>
      </dsp:txXfrm>
    </dsp:sp>
    <dsp:sp modelId="{5F75259D-2C0F-4DA9-8F3D-DF083B69A165}">
      <dsp:nvSpPr>
        <dsp:cNvPr id="0" name=""/>
        <dsp:cNvSpPr/>
      </dsp:nvSpPr>
      <dsp:spPr>
        <a:xfrm rot="5400000">
          <a:off x="419527" y="32690"/>
          <a:ext cx="248329" cy="248329"/>
        </a:xfrm>
        <a:prstGeom prst="pieWedg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19527" y="32690"/>
        <a:ext cx="248329" cy="248329"/>
      </dsp:txXfrm>
    </dsp:sp>
    <dsp:sp modelId="{CE49C2C6-2244-4082-A4A0-F316B4728ED3}">
      <dsp:nvSpPr>
        <dsp:cNvPr id="0" name=""/>
        <dsp:cNvSpPr/>
      </dsp:nvSpPr>
      <dsp:spPr>
        <a:xfrm rot="10800000">
          <a:off x="419527" y="292490"/>
          <a:ext cx="248329" cy="248329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19527" y="292490"/>
        <a:ext cx="248329" cy="248329"/>
      </dsp:txXfrm>
    </dsp:sp>
    <dsp:sp modelId="{A5DADF31-05F1-4E81-85EC-6022B440EDF0}">
      <dsp:nvSpPr>
        <dsp:cNvPr id="0" name=""/>
        <dsp:cNvSpPr/>
      </dsp:nvSpPr>
      <dsp:spPr>
        <a:xfrm rot="16200000">
          <a:off x="159727" y="292490"/>
          <a:ext cx="248329" cy="248329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159727" y="292490"/>
        <a:ext cx="248329" cy="248329"/>
      </dsp:txXfrm>
    </dsp:sp>
    <dsp:sp modelId="{E8003DBB-AACB-4219-9FA4-78FBF70AB3D6}">
      <dsp:nvSpPr>
        <dsp:cNvPr id="0" name=""/>
        <dsp:cNvSpPr/>
      </dsp:nvSpPr>
      <dsp:spPr>
        <a:xfrm>
          <a:off x="370922" y="235139"/>
          <a:ext cx="85739" cy="7455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370922" y="263814"/>
          <a:ext cx="85739" cy="7455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233946" y="47879"/>
          <a:ext cx="363718" cy="363718"/>
        </a:xfrm>
        <a:prstGeom prst="pieWedg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3946" y="47879"/>
        <a:ext cx="363718" cy="363718"/>
      </dsp:txXfrm>
    </dsp:sp>
    <dsp:sp modelId="{5F75259D-2C0F-4DA9-8F3D-DF083B69A165}">
      <dsp:nvSpPr>
        <dsp:cNvPr id="0" name=""/>
        <dsp:cNvSpPr/>
      </dsp:nvSpPr>
      <dsp:spPr>
        <a:xfrm rot="5400000">
          <a:off x="614464" y="47879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614464" y="47879"/>
        <a:ext cx="363718" cy="363718"/>
      </dsp:txXfrm>
    </dsp:sp>
    <dsp:sp modelId="{CE49C2C6-2244-4082-A4A0-F316B4728ED3}">
      <dsp:nvSpPr>
        <dsp:cNvPr id="0" name=""/>
        <dsp:cNvSpPr/>
      </dsp:nvSpPr>
      <dsp:spPr>
        <a:xfrm rot="10800000">
          <a:off x="614464" y="428398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14464" y="428398"/>
        <a:ext cx="363718" cy="363718"/>
      </dsp:txXfrm>
    </dsp:sp>
    <dsp:sp modelId="{A5DADF31-05F1-4E81-85EC-6022B440EDF0}">
      <dsp:nvSpPr>
        <dsp:cNvPr id="0" name=""/>
        <dsp:cNvSpPr/>
      </dsp:nvSpPr>
      <dsp:spPr>
        <a:xfrm rot="16200000">
          <a:off x="233946" y="428398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33946" y="428398"/>
        <a:ext cx="363718" cy="363718"/>
      </dsp:txXfrm>
    </dsp:sp>
    <dsp:sp modelId="{E8003DBB-AACB-4219-9FA4-78FBF70AB3D6}">
      <dsp:nvSpPr>
        <dsp:cNvPr id="0" name=""/>
        <dsp:cNvSpPr/>
      </dsp:nvSpPr>
      <dsp:spPr>
        <a:xfrm>
          <a:off x="543275" y="344398"/>
          <a:ext cx="125579" cy="1091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543275" y="386398"/>
          <a:ext cx="125579" cy="1091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159727" y="32690"/>
          <a:ext cx="248329" cy="248329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9727" y="32690"/>
        <a:ext cx="248329" cy="248329"/>
      </dsp:txXfrm>
    </dsp:sp>
    <dsp:sp modelId="{5F75259D-2C0F-4DA9-8F3D-DF083B69A165}">
      <dsp:nvSpPr>
        <dsp:cNvPr id="0" name=""/>
        <dsp:cNvSpPr/>
      </dsp:nvSpPr>
      <dsp:spPr>
        <a:xfrm rot="5400000">
          <a:off x="419527" y="32690"/>
          <a:ext cx="248329" cy="248329"/>
        </a:xfrm>
        <a:prstGeom prst="pieWedg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19527" y="32690"/>
        <a:ext cx="248329" cy="248329"/>
      </dsp:txXfrm>
    </dsp:sp>
    <dsp:sp modelId="{CE49C2C6-2244-4082-A4A0-F316B4728ED3}">
      <dsp:nvSpPr>
        <dsp:cNvPr id="0" name=""/>
        <dsp:cNvSpPr/>
      </dsp:nvSpPr>
      <dsp:spPr>
        <a:xfrm rot="10800000">
          <a:off x="419527" y="292490"/>
          <a:ext cx="248329" cy="248329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19527" y="292490"/>
        <a:ext cx="248329" cy="248329"/>
      </dsp:txXfrm>
    </dsp:sp>
    <dsp:sp modelId="{A5DADF31-05F1-4E81-85EC-6022B440EDF0}">
      <dsp:nvSpPr>
        <dsp:cNvPr id="0" name=""/>
        <dsp:cNvSpPr/>
      </dsp:nvSpPr>
      <dsp:spPr>
        <a:xfrm rot="16200000">
          <a:off x="159727" y="292490"/>
          <a:ext cx="248329" cy="248329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159727" y="292490"/>
        <a:ext cx="248329" cy="248329"/>
      </dsp:txXfrm>
    </dsp:sp>
    <dsp:sp modelId="{E8003DBB-AACB-4219-9FA4-78FBF70AB3D6}">
      <dsp:nvSpPr>
        <dsp:cNvPr id="0" name=""/>
        <dsp:cNvSpPr/>
      </dsp:nvSpPr>
      <dsp:spPr>
        <a:xfrm>
          <a:off x="370922" y="235139"/>
          <a:ext cx="85739" cy="7455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370922" y="263814"/>
          <a:ext cx="85739" cy="7455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233946" y="47879"/>
          <a:ext cx="363718" cy="363718"/>
        </a:xfrm>
        <a:prstGeom prst="pieWedg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3946" y="47879"/>
        <a:ext cx="363718" cy="363718"/>
      </dsp:txXfrm>
    </dsp:sp>
    <dsp:sp modelId="{5F75259D-2C0F-4DA9-8F3D-DF083B69A165}">
      <dsp:nvSpPr>
        <dsp:cNvPr id="0" name=""/>
        <dsp:cNvSpPr/>
      </dsp:nvSpPr>
      <dsp:spPr>
        <a:xfrm rot="5400000">
          <a:off x="614464" y="47879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614464" y="47879"/>
        <a:ext cx="363718" cy="363718"/>
      </dsp:txXfrm>
    </dsp:sp>
    <dsp:sp modelId="{CE49C2C6-2244-4082-A4A0-F316B4728ED3}">
      <dsp:nvSpPr>
        <dsp:cNvPr id="0" name=""/>
        <dsp:cNvSpPr/>
      </dsp:nvSpPr>
      <dsp:spPr>
        <a:xfrm rot="10800000">
          <a:off x="614464" y="428398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14464" y="428398"/>
        <a:ext cx="363718" cy="363718"/>
      </dsp:txXfrm>
    </dsp:sp>
    <dsp:sp modelId="{A5DADF31-05F1-4E81-85EC-6022B440EDF0}">
      <dsp:nvSpPr>
        <dsp:cNvPr id="0" name=""/>
        <dsp:cNvSpPr/>
      </dsp:nvSpPr>
      <dsp:spPr>
        <a:xfrm rot="16200000">
          <a:off x="233946" y="428398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33946" y="428398"/>
        <a:ext cx="363718" cy="363718"/>
      </dsp:txXfrm>
    </dsp:sp>
    <dsp:sp modelId="{E8003DBB-AACB-4219-9FA4-78FBF70AB3D6}">
      <dsp:nvSpPr>
        <dsp:cNvPr id="0" name=""/>
        <dsp:cNvSpPr/>
      </dsp:nvSpPr>
      <dsp:spPr>
        <a:xfrm>
          <a:off x="543275" y="344398"/>
          <a:ext cx="125579" cy="1091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543275" y="386398"/>
          <a:ext cx="125579" cy="1091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159727" y="32690"/>
          <a:ext cx="248329" cy="248329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9727" y="32690"/>
        <a:ext cx="248329" cy="248329"/>
      </dsp:txXfrm>
    </dsp:sp>
    <dsp:sp modelId="{5F75259D-2C0F-4DA9-8F3D-DF083B69A165}">
      <dsp:nvSpPr>
        <dsp:cNvPr id="0" name=""/>
        <dsp:cNvSpPr/>
      </dsp:nvSpPr>
      <dsp:spPr>
        <a:xfrm rot="5400000">
          <a:off x="419527" y="32690"/>
          <a:ext cx="248329" cy="248329"/>
        </a:xfrm>
        <a:prstGeom prst="pieWedg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19527" y="32690"/>
        <a:ext cx="248329" cy="248329"/>
      </dsp:txXfrm>
    </dsp:sp>
    <dsp:sp modelId="{CE49C2C6-2244-4082-A4A0-F316B4728ED3}">
      <dsp:nvSpPr>
        <dsp:cNvPr id="0" name=""/>
        <dsp:cNvSpPr/>
      </dsp:nvSpPr>
      <dsp:spPr>
        <a:xfrm rot="10800000">
          <a:off x="419527" y="292490"/>
          <a:ext cx="248329" cy="248329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19527" y="292490"/>
        <a:ext cx="248329" cy="248329"/>
      </dsp:txXfrm>
    </dsp:sp>
    <dsp:sp modelId="{A5DADF31-05F1-4E81-85EC-6022B440EDF0}">
      <dsp:nvSpPr>
        <dsp:cNvPr id="0" name=""/>
        <dsp:cNvSpPr/>
      </dsp:nvSpPr>
      <dsp:spPr>
        <a:xfrm rot="16200000">
          <a:off x="159727" y="292490"/>
          <a:ext cx="248329" cy="248329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159727" y="292490"/>
        <a:ext cx="248329" cy="248329"/>
      </dsp:txXfrm>
    </dsp:sp>
    <dsp:sp modelId="{E8003DBB-AACB-4219-9FA4-78FBF70AB3D6}">
      <dsp:nvSpPr>
        <dsp:cNvPr id="0" name=""/>
        <dsp:cNvSpPr/>
      </dsp:nvSpPr>
      <dsp:spPr>
        <a:xfrm>
          <a:off x="370922" y="235139"/>
          <a:ext cx="85739" cy="7455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370922" y="263814"/>
          <a:ext cx="85739" cy="7455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233946" y="47879"/>
          <a:ext cx="363718" cy="363718"/>
        </a:xfrm>
        <a:prstGeom prst="pieWedg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3946" y="47879"/>
        <a:ext cx="363718" cy="363718"/>
      </dsp:txXfrm>
    </dsp:sp>
    <dsp:sp modelId="{5F75259D-2C0F-4DA9-8F3D-DF083B69A165}">
      <dsp:nvSpPr>
        <dsp:cNvPr id="0" name=""/>
        <dsp:cNvSpPr/>
      </dsp:nvSpPr>
      <dsp:spPr>
        <a:xfrm rot="5400000">
          <a:off x="614464" y="47879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614464" y="47879"/>
        <a:ext cx="363718" cy="363718"/>
      </dsp:txXfrm>
    </dsp:sp>
    <dsp:sp modelId="{CE49C2C6-2244-4082-A4A0-F316B4728ED3}">
      <dsp:nvSpPr>
        <dsp:cNvPr id="0" name=""/>
        <dsp:cNvSpPr/>
      </dsp:nvSpPr>
      <dsp:spPr>
        <a:xfrm rot="10800000">
          <a:off x="614464" y="428398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14464" y="428398"/>
        <a:ext cx="363718" cy="363718"/>
      </dsp:txXfrm>
    </dsp:sp>
    <dsp:sp modelId="{A5DADF31-05F1-4E81-85EC-6022B440EDF0}">
      <dsp:nvSpPr>
        <dsp:cNvPr id="0" name=""/>
        <dsp:cNvSpPr/>
      </dsp:nvSpPr>
      <dsp:spPr>
        <a:xfrm rot="16200000">
          <a:off x="233946" y="428398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33946" y="428398"/>
        <a:ext cx="363718" cy="363718"/>
      </dsp:txXfrm>
    </dsp:sp>
    <dsp:sp modelId="{E8003DBB-AACB-4219-9FA4-78FBF70AB3D6}">
      <dsp:nvSpPr>
        <dsp:cNvPr id="0" name=""/>
        <dsp:cNvSpPr/>
      </dsp:nvSpPr>
      <dsp:spPr>
        <a:xfrm>
          <a:off x="543275" y="344398"/>
          <a:ext cx="125579" cy="1091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543275" y="386398"/>
          <a:ext cx="125579" cy="1091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1638248" y="266305"/>
          <a:ext cx="2022985" cy="2022985"/>
        </a:xfrm>
        <a:prstGeom prst="pieWedg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kern="1200" dirty="0" smtClean="0"/>
            <a:t>A</a:t>
          </a:r>
          <a:endParaRPr lang="pt-BR" sz="5000" kern="1200" dirty="0"/>
        </a:p>
      </dsp:txBody>
      <dsp:txXfrm>
        <a:off x="1638248" y="266305"/>
        <a:ext cx="2022985" cy="2022985"/>
      </dsp:txXfrm>
    </dsp:sp>
    <dsp:sp modelId="{5F75259D-2C0F-4DA9-8F3D-DF083B69A165}">
      <dsp:nvSpPr>
        <dsp:cNvPr id="0" name=""/>
        <dsp:cNvSpPr/>
      </dsp:nvSpPr>
      <dsp:spPr>
        <a:xfrm rot="5400000">
          <a:off x="3754674" y="266305"/>
          <a:ext cx="2022985" cy="2022985"/>
        </a:xfrm>
        <a:prstGeom prst="pieWedg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kern="1200" dirty="0" smtClean="0"/>
            <a:t>P</a:t>
          </a:r>
          <a:endParaRPr lang="pt-BR" sz="5000" kern="1200" dirty="0"/>
        </a:p>
      </dsp:txBody>
      <dsp:txXfrm rot="5400000">
        <a:off x="3754674" y="266305"/>
        <a:ext cx="2022985" cy="2022985"/>
      </dsp:txXfrm>
    </dsp:sp>
    <dsp:sp modelId="{CE49C2C6-2244-4082-A4A0-F316B4728ED3}">
      <dsp:nvSpPr>
        <dsp:cNvPr id="0" name=""/>
        <dsp:cNvSpPr/>
      </dsp:nvSpPr>
      <dsp:spPr>
        <a:xfrm rot="10800000">
          <a:off x="3754674" y="2382730"/>
          <a:ext cx="2022985" cy="2022985"/>
        </a:xfrm>
        <a:prstGeom prst="pieWedge">
          <a:avLst/>
        </a:prstGeom>
        <a:solidFill>
          <a:srgbClr val="3399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kern="1200" dirty="0" smtClean="0"/>
            <a:t>D</a:t>
          </a:r>
          <a:endParaRPr lang="pt-BR" sz="5000" kern="1200" dirty="0"/>
        </a:p>
      </dsp:txBody>
      <dsp:txXfrm rot="10800000">
        <a:off x="3754674" y="2382730"/>
        <a:ext cx="2022985" cy="2022985"/>
      </dsp:txXfrm>
    </dsp:sp>
    <dsp:sp modelId="{A5DADF31-05F1-4E81-85EC-6022B440EDF0}">
      <dsp:nvSpPr>
        <dsp:cNvPr id="0" name=""/>
        <dsp:cNvSpPr/>
      </dsp:nvSpPr>
      <dsp:spPr>
        <a:xfrm rot="16200000">
          <a:off x="1638248" y="2382730"/>
          <a:ext cx="2022985" cy="2022985"/>
        </a:xfrm>
        <a:prstGeom prst="pieWedg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kern="1200" dirty="0" smtClean="0"/>
            <a:t>C</a:t>
          </a:r>
          <a:endParaRPr lang="pt-BR" sz="5000" kern="1200" dirty="0"/>
        </a:p>
      </dsp:txBody>
      <dsp:txXfrm rot="16200000">
        <a:off x="1638248" y="2382730"/>
        <a:ext cx="2022985" cy="2022985"/>
      </dsp:txXfrm>
    </dsp:sp>
    <dsp:sp modelId="{E8003DBB-AACB-4219-9FA4-78FBF70AB3D6}">
      <dsp:nvSpPr>
        <dsp:cNvPr id="0" name=""/>
        <dsp:cNvSpPr/>
      </dsp:nvSpPr>
      <dsp:spPr>
        <a:xfrm>
          <a:off x="3358720" y="1915528"/>
          <a:ext cx="698467" cy="60736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3358720" y="2149129"/>
          <a:ext cx="698467" cy="60736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159727" y="32690"/>
          <a:ext cx="248329" cy="248329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9727" y="32690"/>
        <a:ext cx="248329" cy="248329"/>
      </dsp:txXfrm>
    </dsp:sp>
    <dsp:sp modelId="{5F75259D-2C0F-4DA9-8F3D-DF083B69A165}">
      <dsp:nvSpPr>
        <dsp:cNvPr id="0" name=""/>
        <dsp:cNvSpPr/>
      </dsp:nvSpPr>
      <dsp:spPr>
        <a:xfrm rot="5400000">
          <a:off x="419527" y="32690"/>
          <a:ext cx="248329" cy="248329"/>
        </a:xfrm>
        <a:prstGeom prst="pieWedg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19527" y="32690"/>
        <a:ext cx="248329" cy="248329"/>
      </dsp:txXfrm>
    </dsp:sp>
    <dsp:sp modelId="{CE49C2C6-2244-4082-A4A0-F316B4728ED3}">
      <dsp:nvSpPr>
        <dsp:cNvPr id="0" name=""/>
        <dsp:cNvSpPr/>
      </dsp:nvSpPr>
      <dsp:spPr>
        <a:xfrm rot="10800000">
          <a:off x="419527" y="292490"/>
          <a:ext cx="248329" cy="248329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19527" y="292490"/>
        <a:ext cx="248329" cy="248329"/>
      </dsp:txXfrm>
    </dsp:sp>
    <dsp:sp modelId="{A5DADF31-05F1-4E81-85EC-6022B440EDF0}">
      <dsp:nvSpPr>
        <dsp:cNvPr id="0" name=""/>
        <dsp:cNvSpPr/>
      </dsp:nvSpPr>
      <dsp:spPr>
        <a:xfrm rot="16200000">
          <a:off x="159727" y="292490"/>
          <a:ext cx="248329" cy="248329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159727" y="292490"/>
        <a:ext cx="248329" cy="248329"/>
      </dsp:txXfrm>
    </dsp:sp>
    <dsp:sp modelId="{E8003DBB-AACB-4219-9FA4-78FBF70AB3D6}">
      <dsp:nvSpPr>
        <dsp:cNvPr id="0" name=""/>
        <dsp:cNvSpPr/>
      </dsp:nvSpPr>
      <dsp:spPr>
        <a:xfrm>
          <a:off x="370922" y="235139"/>
          <a:ext cx="85739" cy="7455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370922" y="263814"/>
          <a:ext cx="85739" cy="7455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233946" y="47879"/>
          <a:ext cx="363718" cy="363718"/>
        </a:xfrm>
        <a:prstGeom prst="pieWedg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3946" y="47879"/>
        <a:ext cx="363718" cy="363718"/>
      </dsp:txXfrm>
    </dsp:sp>
    <dsp:sp modelId="{5F75259D-2C0F-4DA9-8F3D-DF083B69A165}">
      <dsp:nvSpPr>
        <dsp:cNvPr id="0" name=""/>
        <dsp:cNvSpPr/>
      </dsp:nvSpPr>
      <dsp:spPr>
        <a:xfrm rot="5400000">
          <a:off x="614464" y="47879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614464" y="47879"/>
        <a:ext cx="363718" cy="363718"/>
      </dsp:txXfrm>
    </dsp:sp>
    <dsp:sp modelId="{CE49C2C6-2244-4082-A4A0-F316B4728ED3}">
      <dsp:nvSpPr>
        <dsp:cNvPr id="0" name=""/>
        <dsp:cNvSpPr/>
      </dsp:nvSpPr>
      <dsp:spPr>
        <a:xfrm rot="10800000">
          <a:off x="614464" y="428398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14464" y="428398"/>
        <a:ext cx="363718" cy="363718"/>
      </dsp:txXfrm>
    </dsp:sp>
    <dsp:sp modelId="{A5DADF31-05F1-4E81-85EC-6022B440EDF0}">
      <dsp:nvSpPr>
        <dsp:cNvPr id="0" name=""/>
        <dsp:cNvSpPr/>
      </dsp:nvSpPr>
      <dsp:spPr>
        <a:xfrm rot="16200000">
          <a:off x="233946" y="428398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33946" y="428398"/>
        <a:ext cx="363718" cy="363718"/>
      </dsp:txXfrm>
    </dsp:sp>
    <dsp:sp modelId="{E8003DBB-AACB-4219-9FA4-78FBF70AB3D6}">
      <dsp:nvSpPr>
        <dsp:cNvPr id="0" name=""/>
        <dsp:cNvSpPr/>
      </dsp:nvSpPr>
      <dsp:spPr>
        <a:xfrm>
          <a:off x="543275" y="344398"/>
          <a:ext cx="125579" cy="1091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543275" y="386398"/>
          <a:ext cx="125579" cy="1091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159727" y="32690"/>
          <a:ext cx="248329" cy="248329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9727" y="32690"/>
        <a:ext cx="248329" cy="248329"/>
      </dsp:txXfrm>
    </dsp:sp>
    <dsp:sp modelId="{5F75259D-2C0F-4DA9-8F3D-DF083B69A165}">
      <dsp:nvSpPr>
        <dsp:cNvPr id="0" name=""/>
        <dsp:cNvSpPr/>
      </dsp:nvSpPr>
      <dsp:spPr>
        <a:xfrm rot="5400000">
          <a:off x="419527" y="32690"/>
          <a:ext cx="248329" cy="248329"/>
        </a:xfrm>
        <a:prstGeom prst="pieWedg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19527" y="32690"/>
        <a:ext cx="248329" cy="248329"/>
      </dsp:txXfrm>
    </dsp:sp>
    <dsp:sp modelId="{CE49C2C6-2244-4082-A4A0-F316B4728ED3}">
      <dsp:nvSpPr>
        <dsp:cNvPr id="0" name=""/>
        <dsp:cNvSpPr/>
      </dsp:nvSpPr>
      <dsp:spPr>
        <a:xfrm rot="10800000">
          <a:off x="419527" y="292490"/>
          <a:ext cx="248329" cy="248329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19527" y="292490"/>
        <a:ext cx="248329" cy="248329"/>
      </dsp:txXfrm>
    </dsp:sp>
    <dsp:sp modelId="{A5DADF31-05F1-4E81-85EC-6022B440EDF0}">
      <dsp:nvSpPr>
        <dsp:cNvPr id="0" name=""/>
        <dsp:cNvSpPr/>
      </dsp:nvSpPr>
      <dsp:spPr>
        <a:xfrm rot="16200000">
          <a:off x="159727" y="292490"/>
          <a:ext cx="248329" cy="248329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159727" y="292490"/>
        <a:ext cx="248329" cy="248329"/>
      </dsp:txXfrm>
    </dsp:sp>
    <dsp:sp modelId="{E8003DBB-AACB-4219-9FA4-78FBF70AB3D6}">
      <dsp:nvSpPr>
        <dsp:cNvPr id="0" name=""/>
        <dsp:cNvSpPr/>
      </dsp:nvSpPr>
      <dsp:spPr>
        <a:xfrm>
          <a:off x="370922" y="235139"/>
          <a:ext cx="85739" cy="7455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370922" y="263814"/>
          <a:ext cx="85739" cy="7455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233946" y="47879"/>
          <a:ext cx="363718" cy="363718"/>
        </a:xfrm>
        <a:prstGeom prst="pieWedg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3946" y="47879"/>
        <a:ext cx="363718" cy="363718"/>
      </dsp:txXfrm>
    </dsp:sp>
    <dsp:sp modelId="{5F75259D-2C0F-4DA9-8F3D-DF083B69A165}">
      <dsp:nvSpPr>
        <dsp:cNvPr id="0" name=""/>
        <dsp:cNvSpPr/>
      </dsp:nvSpPr>
      <dsp:spPr>
        <a:xfrm rot="5400000">
          <a:off x="614464" y="47879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614464" y="47879"/>
        <a:ext cx="363718" cy="363718"/>
      </dsp:txXfrm>
    </dsp:sp>
    <dsp:sp modelId="{CE49C2C6-2244-4082-A4A0-F316B4728ED3}">
      <dsp:nvSpPr>
        <dsp:cNvPr id="0" name=""/>
        <dsp:cNvSpPr/>
      </dsp:nvSpPr>
      <dsp:spPr>
        <a:xfrm rot="10800000">
          <a:off x="614464" y="428398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14464" y="428398"/>
        <a:ext cx="363718" cy="363718"/>
      </dsp:txXfrm>
    </dsp:sp>
    <dsp:sp modelId="{A5DADF31-05F1-4E81-85EC-6022B440EDF0}">
      <dsp:nvSpPr>
        <dsp:cNvPr id="0" name=""/>
        <dsp:cNvSpPr/>
      </dsp:nvSpPr>
      <dsp:spPr>
        <a:xfrm rot="16200000">
          <a:off x="233946" y="428398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33946" y="428398"/>
        <a:ext cx="363718" cy="363718"/>
      </dsp:txXfrm>
    </dsp:sp>
    <dsp:sp modelId="{E8003DBB-AACB-4219-9FA4-78FBF70AB3D6}">
      <dsp:nvSpPr>
        <dsp:cNvPr id="0" name=""/>
        <dsp:cNvSpPr/>
      </dsp:nvSpPr>
      <dsp:spPr>
        <a:xfrm>
          <a:off x="543275" y="344398"/>
          <a:ext cx="125579" cy="1091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543275" y="386398"/>
          <a:ext cx="125579" cy="1091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159727" y="32690"/>
          <a:ext cx="248329" cy="248329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9727" y="32690"/>
        <a:ext cx="248329" cy="248329"/>
      </dsp:txXfrm>
    </dsp:sp>
    <dsp:sp modelId="{5F75259D-2C0F-4DA9-8F3D-DF083B69A165}">
      <dsp:nvSpPr>
        <dsp:cNvPr id="0" name=""/>
        <dsp:cNvSpPr/>
      </dsp:nvSpPr>
      <dsp:spPr>
        <a:xfrm rot="5400000">
          <a:off x="419527" y="32690"/>
          <a:ext cx="248329" cy="248329"/>
        </a:xfrm>
        <a:prstGeom prst="pieWedg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19527" y="32690"/>
        <a:ext cx="248329" cy="248329"/>
      </dsp:txXfrm>
    </dsp:sp>
    <dsp:sp modelId="{CE49C2C6-2244-4082-A4A0-F316B4728ED3}">
      <dsp:nvSpPr>
        <dsp:cNvPr id="0" name=""/>
        <dsp:cNvSpPr/>
      </dsp:nvSpPr>
      <dsp:spPr>
        <a:xfrm rot="10800000">
          <a:off x="419527" y="292490"/>
          <a:ext cx="248329" cy="248329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19527" y="292490"/>
        <a:ext cx="248329" cy="248329"/>
      </dsp:txXfrm>
    </dsp:sp>
    <dsp:sp modelId="{A5DADF31-05F1-4E81-85EC-6022B440EDF0}">
      <dsp:nvSpPr>
        <dsp:cNvPr id="0" name=""/>
        <dsp:cNvSpPr/>
      </dsp:nvSpPr>
      <dsp:spPr>
        <a:xfrm rot="16200000">
          <a:off x="159727" y="292490"/>
          <a:ext cx="248329" cy="248329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159727" y="292490"/>
        <a:ext cx="248329" cy="248329"/>
      </dsp:txXfrm>
    </dsp:sp>
    <dsp:sp modelId="{E8003DBB-AACB-4219-9FA4-78FBF70AB3D6}">
      <dsp:nvSpPr>
        <dsp:cNvPr id="0" name=""/>
        <dsp:cNvSpPr/>
      </dsp:nvSpPr>
      <dsp:spPr>
        <a:xfrm>
          <a:off x="370922" y="235139"/>
          <a:ext cx="85739" cy="7455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370922" y="263814"/>
          <a:ext cx="85739" cy="7455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233946" y="47879"/>
          <a:ext cx="363718" cy="363718"/>
        </a:xfrm>
        <a:prstGeom prst="pieWedg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3946" y="47879"/>
        <a:ext cx="363718" cy="363718"/>
      </dsp:txXfrm>
    </dsp:sp>
    <dsp:sp modelId="{5F75259D-2C0F-4DA9-8F3D-DF083B69A165}">
      <dsp:nvSpPr>
        <dsp:cNvPr id="0" name=""/>
        <dsp:cNvSpPr/>
      </dsp:nvSpPr>
      <dsp:spPr>
        <a:xfrm rot="5400000">
          <a:off x="614464" y="47879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614464" y="47879"/>
        <a:ext cx="363718" cy="363718"/>
      </dsp:txXfrm>
    </dsp:sp>
    <dsp:sp modelId="{CE49C2C6-2244-4082-A4A0-F316B4728ED3}">
      <dsp:nvSpPr>
        <dsp:cNvPr id="0" name=""/>
        <dsp:cNvSpPr/>
      </dsp:nvSpPr>
      <dsp:spPr>
        <a:xfrm rot="10800000">
          <a:off x="614464" y="428398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14464" y="428398"/>
        <a:ext cx="363718" cy="363718"/>
      </dsp:txXfrm>
    </dsp:sp>
    <dsp:sp modelId="{A5DADF31-05F1-4E81-85EC-6022B440EDF0}">
      <dsp:nvSpPr>
        <dsp:cNvPr id="0" name=""/>
        <dsp:cNvSpPr/>
      </dsp:nvSpPr>
      <dsp:spPr>
        <a:xfrm rot="16200000">
          <a:off x="233946" y="428398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33946" y="428398"/>
        <a:ext cx="363718" cy="363718"/>
      </dsp:txXfrm>
    </dsp:sp>
    <dsp:sp modelId="{E8003DBB-AACB-4219-9FA4-78FBF70AB3D6}">
      <dsp:nvSpPr>
        <dsp:cNvPr id="0" name=""/>
        <dsp:cNvSpPr/>
      </dsp:nvSpPr>
      <dsp:spPr>
        <a:xfrm>
          <a:off x="543275" y="344398"/>
          <a:ext cx="125579" cy="1091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543275" y="386398"/>
          <a:ext cx="125579" cy="1091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159727" y="32690"/>
          <a:ext cx="248329" cy="248329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9727" y="32690"/>
        <a:ext cx="248329" cy="248329"/>
      </dsp:txXfrm>
    </dsp:sp>
    <dsp:sp modelId="{5F75259D-2C0F-4DA9-8F3D-DF083B69A165}">
      <dsp:nvSpPr>
        <dsp:cNvPr id="0" name=""/>
        <dsp:cNvSpPr/>
      </dsp:nvSpPr>
      <dsp:spPr>
        <a:xfrm rot="5400000">
          <a:off x="419527" y="32690"/>
          <a:ext cx="248329" cy="248329"/>
        </a:xfrm>
        <a:prstGeom prst="pieWedg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19527" y="32690"/>
        <a:ext cx="248329" cy="248329"/>
      </dsp:txXfrm>
    </dsp:sp>
    <dsp:sp modelId="{CE49C2C6-2244-4082-A4A0-F316B4728ED3}">
      <dsp:nvSpPr>
        <dsp:cNvPr id="0" name=""/>
        <dsp:cNvSpPr/>
      </dsp:nvSpPr>
      <dsp:spPr>
        <a:xfrm rot="10800000">
          <a:off x="419527" y="292490"/>
          <a:ext cx="248329" cy="248329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19527" y="292490"/>
        <a:ext cx="248329" cy="248329"/>
      </dsp:txXfrm>
    </dsp:sp>
    <dsp:sp modelId="{A5DADF31-05F1-4E81-85EC-6022B440EDF0}">
      <dsp:nvSpPr>
        <dsp:cNvPr id="0" name=""/>
        <dsp:cNvSpPr/>
      </dsp:nvSpPr>
      <dsp:spPr>
        <a:xfrm rot="16200000">
          <a:off x="159727" y="292490"/>
          <a:ext cx="248329" cy="248329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159727" y="292490"/>
        <a:ext cx="248329" cy="248329"/>
      </dsp:txXfrm>
    </dsp:sp>
    <dsp:sp modelId="{E8003DBB-AACB-4219-9FA4-78FBF70AB3D6}">
      <dsp:nvSpPr>
        <dsp:cNvPr id="0" name=""/>
        <dsp:cNvSpPr/>
      </dsp:nvSpPr>
      <dsp:spPr>
        <a:xfrm>
          <a:off x="370922" y="235139"/>
          <a:ext cx="85739" cy="7455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370922" y="263814"/>
          <a:ext cx="85739" cy="7455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233946" y="47879"/>
          <a:ext cx="363718" cy="363718"/>
        </a:xfrm>
        <a:prstGeom prst="pieWedg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3946" y="47879"/>
        <a:ext cx="363718" cy="363718"/>
      </dsp:txXfrm>
    </dsp:sp>
    <dsp:sp modelId="{5F75259D-2C0F-4DA9-8F3D-DF083B69A165}">
      <dsp:nvSpPr>
        <dsp:cNvPr id="0" name=""/>
        <dsp:cNvSpPr/>
      </dsp:nvSpPr>
      <dsp:spPr>
        <a:xfrm rot="5400000">
          <a:off x="614464" y="47879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614464" y="47879"/>
        <a:ext cx="363718" cy="363718"/>
      </dsp:txXfrm>
    </dsp:sp>
    <dsp:sp modelId="{CE49C2C6-2244-4082-A4A0-F316B4728ED3}">
      <dsp:nvSpPr>
        <dsp:cNvPr id="0" name=""/>
        <dsp:cNvSpPr/>
      </dsp:nvSpPr>
      <dsp:spPr>
        <a:xfrm rot="10800000">
          <a:off x="614464" y="428398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14464" y="428398"/>
        <a:ext cx="363718" cy="363718"/>
      </dsp:txXfrm>
    </dsp:sp>
    <dsp:sp modelId="{A5DADF31-05F1-4E81-85EC-6022B440EDF0}">
      <dsp:nvSpPr>
        <dsp:cNvPr id="0" name=""/>
        <dsp:cNvSpPr/>
      </dsp:nvSpPr>
      <dsp:spPr>
        <a:xfrm rot="16200000">
          <a:off x="233946" y="428398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33946" y="428398"/>
        <a:ext cx="363718" cy="363718"/>
      </dsp:txXfrm>
    </dsp:sp>
    <dsp:sp modelId="{E8003DBB-AACB-4219-9FA4-78FBF70AB3D6}">
      <dsp:nvSpPr>
        <dsp:cNvPr id="0" name=""/>
        <dsp:cNvSpPr/>
      </dsp:nvSpPr>
      <dsp:spPr>
        <a:xfrm>
          <a:off x="543275" y="344398"/>
          <a:ext cx="125579" cy="1091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543275" y="386398"/>
          <a:ext cx="125579" cy="1091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159727" y="32690"/>
          <a:ext cx="248329" cy="248329"/>
        </a:xfrm>
        <a:prstGeom prst="pieWedg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9727" y="32690"/>
        <a:ext cx="248329" cy="248329"/>
      </dsp:txXfrm>
    </dsp:sp>
    <dsp:sp modelId="{5F75259D-2C0F-4DA9-8F3D-DF083B69A165}">
      <dsp:nvSpPr>
        <dsp:cNvPr id="0" name=""/>
        <dsp:cNvSpPr/>
      </dsp:nvSpPr>
      <dsp:spPr>
        <a:xfrm rot="5400000">
          <a:off x="419527" y="32690"/>
          <a:ext cx="248329" cy="248329"/>
        </a:xfrm>
        <a:prstGeom prst="pieWedg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19527" y="32690"/>
        <a:ext cx="248329" cy="248329"/>
      </dsp:txXfrm>
    </dsp:sp>
    <dsp:sp modelId="{CE49C2C6-2244-4082-A4A0-F316B4728ED3}">
      <dsp:nvSpPr>
        <dsp:cNvPr id="0" name=""/>
        <dsp:cNvSpPr/>
      </dsp:nvSpPr>
      <dsp:spPr>
        <a:xfrm rot="10800000">
          <a:off x="419527" y="292490"/>
          <a:ext cx="248329" cy="248329"/>
        </a:xfrm>
        <a:prstGeom prst="pieWedg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19527" y="292490"/>
        <a:ext cx="248329" cy="248329"/>
      </dsp:txXfrm>
    </dsp:sp>
    <dsp:sp modelId="{A5DADF31-05F1-4E81-85EC-6022B440EDF0}">
      <dsp:nvSpPr>
        <dsp:cNvPr id="0" name=""/>
        <dsp:cNvSpPr/>
      </dsp:nvSpPr>
      <dsp:spPr>
        <a:xfrm rot="16200000">
          <a:off x="159727" y="292490"/>
          <a:ext cx="248329" cy="248329"/>
        </a:xfrm>
        <a:prstGeom prst="pieWedg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159727" y="292490"/>
        <a:ext cx="248329" cy="248329"/>
      </dsp:txXfrm>
    </dsp:sp>
    <dsp:sp modelId="{E8003DBB-AACB-4219-9FA4-78FBF70AB3D6}">
      <dsp:nvSpPr>
        <dsp:cNvPr id="0" name=""/>
        <dsp:cNvSpPr/>
      </dsp:nvSpPr>
      <dsp:spPr>
        <a:xfrm>
          <a:off x="370922" y="235139"/>
          <a:ext cx="85739" cy="7455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370922" y="263814"/>
          <a:ext cx="85739" cy="7455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233946" y="47879"/>
          <a:ext cx="363718" cy="363718"/>
        </a:xfrm>
        <a:prstGeom prst="pieWedg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3946" y="47879"/>
        <a:ext cx="363718" cy="363718"/>
      </dsp:txXfrm>
    </dsp:sp>
    <dsp:sp modelId="{5F75259D-2C0F-4DA9-8F3D-DF083B69A165}">
      <dsp:nvSpPr>
        <dsp:cNvPr id="0" name=""/>
        <dsp:cNvSpPr/>
      </dsp:nvSpPr>
      <dsp:spPr>
        <a:xfrm rot="5400000">
          <a:off x="614464" y="47879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614464" y="47879"/>
        <a:ext cx="363718" cy="363718"/>
      </dsp:txXfrm>
    </dsp:sp>
    <dsp:sp modelId="{CE49C2C6-2244-4082-A4A0-F316B4728ED3}">
      <dsp:nvSpPr>
        <dsp:cNvPr id="0" name=""/>
        <dsp:cNvSpPr/>
      </dsp:nvSpPr>
      <dsp:spPr>
        <a:xfrm rot="10800000">
          <a:off x="614464" y="428398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14464" y="428398"/>
        <a:ext cx="363718" cy="363718"/>
      </dsp:txXfrm>
    </dsp:sp>
    <dsp:sp modelId="{A5DADF31-05F1-4E81-85EC-6022B440EDF0}">
      <dsp:nvSpPr>
        <dsp:cNvPr id="0" name=""/>
        <dsp:cNvSpPr/>
      </dsp:nvSpPr>
      <dsp:spPr>
        <a:xfrm rot="16200000">
          <a:off x="233946" y="428398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33946" y="428398"/>
        <a:ext cx="363718" cy="363718"/>
      </dsp:txXfrm>
    </dsp:sp>
    <dsp:sp modelId="{E8003DBB-AACB-4219-9FA4-78FBF70AB3D6}">
      <dsp:nvSpPr>
        <dsp:cNvPr id="0" name=""/>
        <dsp:cNvSpPr/>
      </dsp:nvSpPr>
      <dsp:spPr>
        <a:xfrm>
          <a:off x="543275" y="344398"/>
          <a:ext cx="125579" cy="1091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543275" y="386398"/>
          <a:ext cx="125579" cy="1091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1638248" y="266305"/>
          <a:ext cx="2022985" cy="2022985"/>
        </a:xfrm>
        <a:prstGeom prst="pieWedg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kern="1200" dirty="0" smtClean="0"/>
            <a:t>A</a:t>
          </a:r>
          <a:endParaRPr lang="pt-BR" sz="5000" kern="1200" dirty="0"/>
        </a:p>
      </dsp:txBody>
      <dsp:txXfrm>
        <a:off x="1638248" y="266305"/>
        <a:ext cx="2022985" cy="2022985"/>
      </dsp:txXfrm>
    </dsp:sp>
    <dsp:sp modelId="{5F75259D-2C0F-4DA9-8F3D-DF083B69A165}">
      <dsp:nvSpPr>
        <dsp:cNvPr id="0" name=""/>
        <dsp:cNvSpPr/>
      </dsp:nvSpPr>
      <dsp:spPr>
        <a:xfrm rot="5400000">
          <a:off x="3754674" y="266305"/>
          <a:ext cx="2022985" cy="2022985"/>
        </a:xfrm>
        <a:prstGeom prst="pieWedg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kern="1200" dirty="0" smtClean="0"/>
            <a:t>P</a:t>
          </a:r>
          <a:endParaRPr lang="pt-BR" sz="5000" kern="1200" dirty="0"/>
        </a:p>
      </dsp:txBody>
      <dsp:txXfrm rot="5400000">
        <a:off x="3754674" y="266305"/>
        <a:ext cx="2022985" cy="2022985"/>
      </dsp:txXfrm>
    </dsp:sp>
    <dsp:sp modelId="{CE49C2C6-2244-4082-A4A0-F316B4728ED3}">
      <dsp:nvSpPr>
        <dsp:cNvPr id="0" name=""/>
        <dsp:cNvSpPr/>
      </dsp:nvSpPr>
      <dsp:spPr>
        <a:xfrm rot="10800000">
          <a:off x="3754674" y="2382730"/>
          <a:ext cx="2022985" cy="2022985"/>
        </a:xfrm>
        <a:prstGeom prst="pieWedge">
          <a:avLst/>
        </a:prstGeom>
        <a:solidFill>
          <a:srgbClr val="3399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kern="1200" dirty="0" smtClean="0"/>
            <a:t>D</a:t>
          </a:r>
          <a:endParaRPr lang="pt-BR" sz="5000" kern="1200" dirty="0"/>
        </a:p>
      </dsp:txBody>
      <dsp:txXfrm rot="10800000">
        <a:off x="3754674" y="2382730"/>
        <a:ext cx="2022985" cy="2022985"/>
      </dsp:txXfrm>
    </dsp:sp>
    <dsp:sp modelId="{A5DADF31-05F1-4E81-85EC-6022B440EDF0}">
      <dsp:nvSpPr>
        <dsp:cNvPr id="0" name=""/>
        <dsp:cNvSpPr/>
      </dsp:nvSpPr>
      <dsp:spPr>
        <a:xfrm rot="16200000">
          <a:off x="1638248" y="2382730"/>
          <a:ext cx="2022985" cy="2022985"/>
        </a:xfrm>
        <a:prstGeom prst="pieWedg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kern="1200" dirty="0" smtClean="0"/>
            <a:t>C</a:t>
          </a:r>
          <a:endParaRPr lang="pt-BR" sz="5000" kern="1200" dirty="0"/>
        </a:p>
      </dsp:txBody>
      <dsp:txXfrm rot="16200000">
        <a:off x="1638248" y="2382730"/>
        <a:ext cx="2022985" cy="2022985"/>
      </dsp:txXfrm>
    </dsp:sp>
    <dsp:sp modelId="{E8003DBB-AACB-4219-9FA4-78FBF70AB3D6}">
      <dsp:nvSpPr>
        <dsp:cNvPr id="0" name=""/>
        <dsp:cNvSpPr/>
      </dsp:nvSpPr>
      <dsp:spPr>
        <a:xfrm>
          <a:off x="3358720" y="1915528"/>
          <a:ext cx="698467" cy="60736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3358720" y="2149129"/>
          <a:ext cx="698467" cy="60736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159727" y="32690"/>
          <a:ext cx="248329" cy="248329"/>
        </a:xfrm>
        <a:prstGeom prst="pieWedg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9727" y="32690"/>
        <a:ext cx="248329" cy="248329"/>
      </dsp:txXfrm>
    </dsp:sp>
    <dsp:sp modelId="{5F75259D-2C0F-4DA9-8F3D-DF083B69A165}">
      <dsp:nvSpPr>
        <dsp:cNvPr id="0" name=""/>
        <dsp:cNvSpPr/>
      </dsp:nvSpPr>
      <dsp:spPr>
        <a:xfrm rot="5400000">
          <a:off x="419527" y="32690"/>
          <a:ext cx="248329" cy="248329"/>
        </a:xfrm>
        <a:prstGeom prst="pieWedg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19527" y="32690"/>
        <a:ext cx="248329" cy="248329"/>
      </dsp:txXfrm>
    </dsp:sp>
    <dsp:sp modelId="{CE49C2C6-2244-4082-A4A0-F316B4728ED3}">
      <dsp:nvSpPr>
        <dsp:cNvPr id="0" name=""/>
        <dsp:cNvSpPr/>
      </dsp:nvSpPr>
      <dsp:spPr>
        <a:xfrm rot="10800000">
          <a:off x="419527" y="292490"/>
          <a:ext cx="248329" cy="248329"/>
        </a:xfrm>
        <a:prstGeom prst="pieWedg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19527" y="292490"/>
        <a:ext cx="248329" cy="248329"/>
      </dsp:txXfrm>
    </dsp:sp>
    <dsp:sp modelId="{A5DADF31-05F1-4E81-85EC-6022B440EDF0}">
      <dsp:nvSpPr>
        <dsp:cNvPr id="0" name=""/>
        <dsp:cNvSpPr/>
      </dsp:nvSpPr>
      <dsp:spPr>
        <a:xfrm rot="16200000">
          <a:off x="159727" y="292490"/>
          <a:ext cx="248329" cy="248329"/>
        </a:xfrm>
        <a:prstGeom prst="pieWedg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159727" y="292490"/>
        <a:ext cx="248329" cy="248329"/>
      </dsp:txXfrm>
    </dsp:sp>
    <dsp:sp modelId="{E8003DBB-AACB-4219-9FA4-78FBF70AB3D6}">
      <dsp:nvSpPr>
        <dsp:cNvPr id="0" name=""/>
        <dsp:cNvSpPr/>
      </dsp:nvSpPr>
      <dsp:spPr>
        <a:xfrm>
          <a:off x="370922" y="235139"/>
          <a:ext cx="85739" cy="7455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370922" y="263814"/>
          <a:ext cx="85739" cy="7455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233946" y="47879"/>
          <a:ext cx="363718" cy="363718"/>
        </a:xfrm>
        <a:prstGeom prst="pieWedg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3946" y="47879"/>
        <a:ext cx="363718" cy="363718"/>
      </dsp:txXfrm>
    </dsp:sp>
    <dsp:sp modelId="{5F75259D-2C0F-4DA9-8F3D-DF083B69A165}">
      <dsp:nvSpPr>
        <dsp:cNvPr id="0" name=""/>
        <dsp:cNvSpPr/>
      </dsp:nvSpPr>
      <dsp:spPr>
        <a:xfrm rot="5400000">
          <a:off x="614464" y="47879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614464" y="47879"/>
        <a:ext cx="363718" cy="363718"/>
      </dsp:txXfrm>
    </dsp:sp>
    <dsp:sp modelId="{CE49C2C6-2244-4082-A4A0-F316B4728ED3}">
      <dsp:nvSpPr>
        <dsp:cNvPr id="0" name=""/>
        <dsp:cNvSpPr/>
      </dsp:nvSpPr>
      <dsp:spPr>
        <a:xfrm rot="10800000">
          <a:off x="614464" y="428398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14464" y="428398"/>
        <a:ext cx="363718" cy="363718"/>
      </dsp:txXfrm>
    </dsp:sp>
    <dsp:sp modelId="{A5DADF31-05F1-4E81-85EC-6022B440EDF0}">
      <dsp:nvSpPr>
        <dsp:cNvPr id="0" name=""/>
        <dsp:cNvSpPr/>
      </dsp:nvSpPr>
      <dsp:spPr>
        <a:xfrm rot="16200000">
          <a:off x="233946" y="428398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33946" y="428398"/>
        <a:ext cx="363718" cy="363718"/>
      </dsp:txXfrm>
    </dsp:sp>
    <dsp:sp modelId="{E8003DBB-AACB-4219-9FA4-78FBF70AB3D6}">
      <dsp:nvSpPr>
        <dsp:cNvPr id="0" name=""/>
        <dsp:cNvSpPr/>
      </dsp:nvSpPr>
      <dsp:spPr>
        <a:xfrm>
          <a:off x="543275" y="344398"/>
          <a:ext cx="125579" cy="1091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543275" y="386398"/>
          <a:ext cx="125579" cy="1091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159727" y="32690"/>
          <a:ext cx="248329" cy="248329"/>
        </a:xfrm>
        <a:prstGeom prst="pieWedg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9727" y="32690"/>
        <a:ext cx="248329" cy="248329"/>
      </dsp:txXfrm>
    </dsp:sp>
    <dsp:sp modelId="{5F75259D-2C0F-4DA9-8F3D-DF083B69A165}">
      <dsp:nvSpPr>
        <dsp:cNvPr id="0" name=""/>
        <dsp:cNvSpPr/>
      </dsp:nvSpPr>
      <dsp:spPr>
        <a:xfrm rot="5400000">
          <a:off x="419527" y="32690"/>
          <a:ext cx="248329" cy="248329"/>
        </a:xfrm>
        <a:prstGeom prst="pieWedg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19527" y="32690"/>
        <a:ext cx="248329" cy="248329"/>
      </dsp:txXfrm>
    </dsp:sp>
    <dsp:sp modelId="{CE49C2C6-2244-4082-A4A0-F316B4728ED3}">
      <dsp:nvSpPr>
        <dsp:cNvPr id="0" name=""/>
        <dsp:cNvSpPr/>
      </dsp:nvSpPr>
      <dsp:spPr>
        <a:xfrm rot="10800000">
          <a:off x="419527" y="292490"/>
          <a:ext cx="248329" cy="248329"/>
        </a:xfrm>
        <a:prstGeom prst="pieWedg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19527" y="292490"/>
        <a:ext cx="248329" cy="248329"/>
      </dsp:txXfrm>
    </dsp:sp>
    <dsp:sp modelId="{A5DADF31-05F1-4E81-85EC-6022B440EDF0}">
      <dsp:nvSpPr>
        <dsp:cNvPr id="0" name=""/>
        <dsp:cNvSpPr/>
      </dsp:nvSpPr>
      <dsp:spPr>
        <a:xfrm rot="16200000">
          <a:off x="159727" y="292490"/>
          <a:ext cx="248329" cy="248329"/>
        </a:xfrm>
        <a:prstGeom prst="pieWedg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159727" y="292490"/>
        <a:ext cx="248329" cy="248329"/>
      </dsp:txXfrm>
    </dsp:sp>
    <dsp:sp modelId="{E8003DBB-AACB-4219-9FA4-78FBF70AB3D6}">
      <dsp:nvSpPr>
        <dsp:cNvPr id="0" name=""/>
        <dsp:cNvSpPr/>
      </dsp:nvSpPr>
      <dsp:spPr>
        <a:xfrm>
          <a:off x="370922" y="235139"/>
          <a:ext cx="85739" cy="7455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370922" y="263814"/>
          <a:ext cx="85739" cy="7455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233946" y="47879"/>
          <a:ext cx="363718" cy="363718"/>
        </a:xfrm>
        <a:prstGeom prst="pieWedg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3946" y="47879"/>
        <a:ext cx="363718" cy="363718"/>
      </dsp:txXfrm>
    </dsp:sp>
    <dsp:sp modelId="{5F75259D-2C0F-4DA9-8F3D-DF083B69A165}">
      <dsp:nvSpPr>
        <dsp:cNvPr id="0" name=""/>
        <dsp:cNvSpPr/>
      </dsp:nvSpPr>
      <dsp:spPr>
        <a:xfrm rot="5400000">
          <a:off x="614464" y="47879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614464" y="47879"/>
        <a:ext cx="363718" cy="363718"/>
      </dsp:txXfrm>
    </dsp:sp>
    <dsp:sp modelId="{CE49C2C6-2244-4082-A4A0-F316B4728ED3}">
      <dsp:nvSpPr>
        <dsp:cNvPr id="0" name=""/>
        <dsp:cNvSpPr/>
      </dsp:nvSpPr>
      <dsp:spPr>
        <a:xfrm rot="10800000">
          <a:off x="614464" y="428398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14464" y="428398"/>
        <a:ext cx="363718" cy="363718"/>
      </dsp:txXfrm>
    </dsp:sp>
    <dsp:sp modelId="{A5DADF31-05F1-4E81-85EC-6022B440EDF0}">
      <dsp:nvSpPr>
        <dsp:cNvPr id="0" name=""/>
        <dsp:cNvSpPr/>
      </dsp:nvSpPr>
      <dsp:spPr>
        <a:xfrm rot="16200000">
          <a:off x="233946" y="428398"/>
          <a:ext cx="363718" cy="363718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33946" y="428398"/>
        <a:ext cx="363718" cy="363718"/>
      </dsp:txXfrm>
    </dsp:sp>
    <dsp:sp modelId="{E8003DBB-AACB-4219-9FA4-78FBF70AB3D6}">
      <dsp:nvSpPr>
        <dsp:cNvPr id="0" name=""/>
        <dsp:cNvSpPr/>
      </dsp:nvSpPr>
      <dsp:spPr>
        <a:xfrm>
          <a:off x="543275" y="344398"/>
          <a:ext cx="125579" cy="1091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543275" y="386398"/>
          <a:ext cx="125579" cy="1091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159727" y="32690"/>
          <a:ext cx="248329" cy="248329"/>
        </a:xfrm>
        <a:prstGeom prst="pieWedg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9727" y="32690"/>
        <a:ext cx="248329" cy="248329"/>
      </dsp:txXfrm>
    </dsp:sp>
    <dsp:sp modelId="{5F75259D-2C0F-4DA9-8F3D-DF083B69A165}">
      <dsp:nvSpPr>
        <dsp:cNvPr id="0" name=""/>
        <dsp:cNvSpPr/>
      </dsp:nvSpPr>
      <dsp:spPr>
        <a:xfrm rot="5400000">
          <a:off x="419527" y="32690"/>
          <a:ext cx="248329" cy="248329"/>
        </a:xfrm>
        <a:prstGeom prst="pieWedg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19527" y="32690"/>
        <a:ext cx="248329" cy="248329"/>
      </dsp:txXfrm>
    </dsp:sp>
    <dsp:sp modelId="{CE49C2C6-2244-4082-A4A0-F316B4728ED3}">
      <dsp:nvSpPr>
        <dsp:cNvPr id="0" name=""/>
        <dsp:cNvSpPr/>
      </dsp:nvSpPr>
      <dsp:spPr>
        <a:xfrm rot="10800000">
          <a:off x="419527" y="292490"/>
          <a:ext cx="248329" cy="248329"/>
        </a:xfrm>
        <a:prstGeom prst="pieWedg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19527" y="292490"/>
        <a:ext cx="248329" cy="248329"/>
      </dsp:txXfrm>
    </dsp:sp>
    <dsp:sp modelId="{A5DADF31-05F1-4E81-85EC-6022B440EDF0}">
      <dsp:nvSpPr>
        <dsp:cNvPr id="0" name=""/>
        <dsp:cNvSpPr/>
      </dsp:nvSpPr>
      <dsp:spPr>
        <a:xfrm rot="16200000">
          <a:off x="159727" y="292490"/>
          <a:ext cx="248329" cy="248329"/>
        </a:xfrm>
        <a:prstGeom prst="pieWedg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159727" y="292490"/>
        <a:ext cx="248329" cy="248329"/>
      </dsp:txXfrm>
    </dsp:sp>
    <dsp:sp modelId="{E8003DBB-AACB-4219-9FA4-78FBF70AB3D6}">
      <dsp:nvSpPr>
        <dsp:cNvPr id="0" name=""/>
        <dsp:cNvSpPr/>
      </dsp:nvSpPr>
      <dsp:spPr>
        <a:xfrm>
          <a:off x="370922" y="235139"/>
          <a:ext cx="85739" cy="7455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370922" y="263814"/>
          <a:ext cx="85739" cy="7455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294110" y="60192"/>
          <a:ext cx="457253" cy="457253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110" y="60192"/>
        <a:ext cx="457253" cy="457253"/>
      </dsp:txXfrm>
    </dsp:sp>
    <dsp:sp modelId="{5F75259D-2C0F-4DA9-8F3D-DF083B69A165}">
      <dsp:nvSpPr>
        <dsp:cNvPr id="0" name=""/>
        <dsp:cNvSpPr/>
      </dsp:nvSpPr>
      <dsp:spPr>
        <a:xfrm rot="5400000">
          <a:off x="772484" y="60192"/>
          <a:ext cx="457253" cy="457253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772484" y="60192"/>
        <a:ext cx="457253" cy="457253"/>
      </dsp:txXfrm>
    </dsp:sp>
    <dsp:sp modelId="{CE49C2C6-2244-4082-A4A0-F316B4728ED3}">
      <dsp:nvSpPr>
        <dsp:cNvPr id="0" name=""/>
        <dsp:cNvSpPr/>
      </dsp:nvSpPr>
      <dsp:spPr>
        <a:xfrm rot="10800000">
          <a:off x="772484" y="538566"/>
          <a:ext cx="457253" cy="457253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72484" y="538566"/>
        <a:ext cx="457253" cy="457253"/>
      </dsp:txXfrm>
    </dsp:sp>
    <dsp:sp modelId="{A5DADF31-05F1-4E81-85EC-6022B440EDF0}">
      <dsp:nvSpPr>
        <dsp:cNvPr id="0" name=""/>
        <dsp:cNvSpPr/>
      </dsp:nvSpPr>
      <dsp:spPr>
        <a:xfrm rot="16200000">
          <a:off x="294110" y="538566"/>
          <a:ext cx="457253" cy="457253"/>
        </a:xfrm>
        <a:prstGeom prst="pieWedg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94110" y="538566"/>
        <a:ext cx="457253" cy="457253"/>
      </dsp:txXfrm>
    </dsp:sp>
    <dsp:sp modelId="{E8003DBB-AACB-4219-9FA4-78FBF70AB3D6}">
      <dsp:nvSpPr>
        <dsp:cNvPr id="0" name=""/>
        <dsp:cNvSpPr/>
      </dsp:nvSpPr>
      <dsp:spPr>
        <a:xfrm>
          <a:off x="682987" y="432965"/>
          <a:ext cx="157873" cy="13728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682987" y="485765"/>
          <a:ext cx="157873" cy="13728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180495" y="36940"/>
          <a:ext cx="280615" cy="28061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0495" y="36940"/>
        <a:ext cx="280615" cy="280615"/>
      </dsp:txXfrm>
    </dsp:sp>
    <dsp:sp modelId="{5F75259D-2C0F-4DA9-8F3D-DF083B69A165}">
      <dsp:nvSpPr>
        <dsp:cNvPr id="0" name=""/>
        <dsp:cNvSpPr/>
      </dsp:nvSpPr>
      <dsp:spPr>
        <a:xfrm rot="5400000">
          <a:off x="474071" y="36940"/>
          <a:ext cx="280615" cy="28061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74071" y="36940"/>
        <a:ext cx="280615" cy="280615"/>
      </dsp:txXfrm>
    </dsp:sp>
    <dsp:sp modelId="{CE49C2C6-2244-4082-A4A0-F316B4728ED3}">
      <dsp:nvSpPr>
        <dsp:cNvPr id="0" name=""/>
        <dsp:cNvSpPr/>
      </dsp:nvSpPr>
      <dsp:spPr>
        <a:xfrm rot="10800000">
          <a:off x="474071" y="330516"/>
          <a:ext cx="280615" cy="28061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74071" y="330516"/>
        <a:ext cx="280615" cy="280615"/>
      </dsp:txXfrm>
    </dsp:sp>
    <dsp:sp modelId="{A5DADF31-05F1-4E81-85EC-6022B440EDF0}">
      <dsp:nvSpPr>
        <dsp:cNvPr id="0" name=""/>
        <dsp:cNvSpPr/>
      </dsp:nvSpPr>
      <dsp:spPr>
        <a:xfrm rot="16200000">
          <a:off x="180495" y="330516"/>
          <a:ext cx="280615" cy="280615"/>
        </a:xfrm>
        <a:prstGeom prst="pieWedg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180495" y="330516"/>
        <a:ext cx="280615" cy="280615"/>
      </dsp:txXfrm>
    </dsp:sp>
    <dsp:sp modelId="{E8003DBB-AACB-4219-9FA4-78FBF70AB3D6}">
      <dsp:nvSpPr>
        <dsp:cNvPr id="0" name=""/>
        <dsp:cNvSpPr/>
      </dsp:nvSpPr>
      <dsp:spPr>
        <a:xfrm>
          <a:off x="419147" y="265709"/>
          <a:ext cx="96886" cy="8424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419147" y="298113"/>
          <a:ext cx="96886" cy="8424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180495" y="36940"/>
          <a:ext cx="280615" cy="28061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0495" y="36940"/>
        <a:ext cx="280615" cy="280615"/>
      </dsp:txXfrm>
    </dsp:sp>
    <dsp:sp modelId="{5F75259D-2C0F-4DA9-8F3D-DF083B69A165}">
      <dsp:nvSpPr>
        <dsp:cNvPr id="0" name=""/>
        <dsp:cNvSpPr/>
      </dsp:nvSpPr>
      <dsp:spPr>
        <a:xfrm rot="5400000">
          <a:off x="474071" y="36940"/>
          <a:ext cx="280615" cy="28061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74071" y="36940"/>
        <a:ext cx="280615" cy="280615"/>
      </dsp:txXfrm>
    </dsp:sp>
    <dsp:sp modelId="{CE49C2C6-2244-4082-A4A0-F316B4728ED3}">
      <dsp:nvSpPr>
        <dsp:cNvPr id="0" name=""/>
        <dsp:cNvSpPr/>
      </dsp:nvSpPr>
      <dsp:spPr>
        <a:xfrm rot="10800000">
          <a:off x="474071" y="330516"/>
          <a:ext cx="280615" cy="28061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74071" y="330516"/>
        <a:ext cx="280615" cy="280615"/>
      </dsp:txXfrm>
    </dsp:sp>
    <dsp:sp modelId="{A5DADF31-05F1-4E81-85EC-6022B440EDF0}">
      <dsp:nvSpPr>
        <dsp:cNvPr id="0" name=""/>
        <dsp:cNvSpPr/>
      </dsp:nvSpPr>
      <dsp:spPr>
        <a:xfrm rot="16200000">
          <a:off x="180495" y="330516"/>
          <a:ext cx="280615" cy="280615"/>
        </a:xfrm>
        <a:prstGeom prst="pieWedg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180495" y="330516"/>
        <a:ext cx="280615" cy="280615"/>
      </dsp:txXfrm>
    </dsp:sp>
    <dsp:sp modelId="{E8003DBB-AACB-4219-9FA4-78FBF70AB3D6}">
      <dsp:nvSpPr>
        <dsp:cNvPr id="0" name=""/>
        <dsp:cNvSpPr/>
      </dsp:nvSpPr>
      <dsp:spPr>
        <a:xfrm>
          <a:off x="419147" y="265709"/>
          <a:ext cx="96886" cy="8424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419147" y="298113"/>
          <a:ext cx="96886" cy="8424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180495" y="36940"/>
          <a:ext cx="280615" cy="28061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0495" y="36940"/>
        <a:ext cx="280615" cy="280615"/>
      </dsp:txXfrm>
    </dsp:sp>
    <dsp:sp modelId="{5F75259D-2C0F-4DA9-8F3D-DF083B69A165}">
      <dsp:nvSpPr>
        <dsp:cNvPr id="0" name=""/>
        <dsp:cNvSpPr/>
      </dsp:nvSpPr>
      <dsp:spPr>
        <a:xfrm rot="5400000">
          <a:off x="474071" y="36940"/>
          <a:ext cx="280615" cy="28061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74071" y="36940"/>
        <a:ext cx="280615" cy="280615"/>
      </dsp:txXfrm>
    </dsp:sp>
    <dsp:sp modelId="{CE49C2C6-2244-4082-A4A0-F316B4728ED3}">
      <dsp:nvSpPr>
        <dsp:cNvPr id="0" name=""/>
        <dsp:cNvSpPr/>
      </dsp:nvSpPr>
      <dsp:spPr>
        <a:xfrm rot="10800000">
          <a:off x="474071" y="330516"/>
          <a:ext cx="280615" cy="28061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74071" y="330516"/>
        <a:ext cx="280615" cy="280615"/>
      </dsp:txXfrm>
    </dsp:sp>
    <dsp:sp modelId="{A5DADF31-05F1-4E81-85EC-6022B440EDF0}">
      <dsp:nvSpPr>
        <dsp:cNvPr id="0" name=""/>
        <dsp:cNvSpPr/>
      </dsp:nvSpPr>
      <dsp:spPr>
        <a:xfrm rot="16200000">
          <a:off x="180495" y="330516"/>
          <a:ext cx="280615" cy="280615"/>
        </a:xfrm>
        <a:prstGeom prst="pieWedg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180495" y="330516"/>
        <a:ext cx="280615" cy="280615"/>
      </dsp:txXfrm>
    </dsp:sp>
    <dsp:sp modelId="{E8003DBB-AACB-4219-9FA4-78FBF70AB3D6}">
      <dsp:nvSpPr>
        <dsp:cNvPr id="0" name=""/>
        <dsp:cNvSpPr/>
      </dsp:nvSpPr>
      <dsp:spPr>
        <a:xfrm>
          <a:off x="419147" y="265709"/>
          <a:ext cx="96886" cy="8424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419147" y="298113"/>
          <a:ext cx="96886" cy="8424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BCDA1-5D90-4B4B-A49A-E143B72F9DBA}">
      <dsp:nvSpPr>
        <dsp:cNvPr id="0" name=""/>
        <dsp:cNvSpPr/>
      </dsp:nvSpPr>
      <dsp:spPr>
        <a:xfrm>
          <a:off x="180495" y="36940"/>
          <a:ext cx="280615" cy="28061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pt-BR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0495" y="36940"/>
        <a:ext cx="280615" cy="280615"/>
      </dsp:txXfrm>
    </dsp:sp>
    <dsp:sp modelId="{5F75259D-2C0F-4DA9-8F3D-DF083B69A165}">
      <dsp:nvSpPr>
        <dsp:cNvPr id="0" name=""/>
        <dsp:cNvSpPr/>
      </dsp:nvSpPr>
      <dsp:spPr>
        <a:xfrm rot="5400000">
          <a:off x="474071" y="36940"/>
          <a:ext cx="280615" cy="28061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endParaRPr lang="pt-BR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74071" y="36940"/>
        <a:ext cx="280615" cy="280615"/>
      </dsp:txXfrm>
    </dsp:sp>
    <dsp:sp modelId="{CE49C2C6-2244-4082-A4A0-F316B4728ED3}">
      <dsp:nvSpPr>
        <dsp:cNvPr id="0" name=""/>
        <dsp:cNvSpPr/>
      </dsp:nvSpPr>
      <dsp:spPr>
        <a:xfrm rot="10800000">
          <a:off x="474071" y="330516"/>
          <a:ext cx="280615" cy="280615"/>
        </a:xfrm>
        <a:prstGeom prst="pieWedg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endParaRPr lang="pt-BR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74071" y="330516"/>
        <a:ext cx="280615" cy="280615"/>
      </dsp:txXfrm>
    </dsp:sp>
    <dsp:sp modelId="{A5DADF31-05F1-4E81-85EC-6022B440EDF0}">
      <dsp:nvSpPr>
        <dsp:cNvPr id="0" name=""/>
        <dsp:cNvSpPr/>
      </dsp:nvSpPr>
      <dsp:spPr>
        <a:xfrm rot="16200000">
          <a:off x="180495" y="330516"/>
          <a:ext cx="280615" cy="280615"/>
        </a:xfrm>
        <a:prstGeom prst="pieWedg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pt-BR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180495" y="330516"/>
        <a:ext cx="280615" cy="280615"/>
      </dsp:txXfrm>
    </dsp:sp>
    <dsp:sp modelId="{E8003DBB-AACB-4219-9FA4-78FBF70AB3D6}">
      <dsp:nvSpPr>
        <dsp:cNvPr id="0" name=""/>
        <dsp:cNvSpPr/>
      </dsp:nvSpPr>
      <dsp:spPr>
        <a:xfrm>
          <a:off x="419147" y="265709"/>
          <a:ext cx="96886" cy="8424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22285-E577-4C8A-AA88-8CFD8C70CA85}">
      <dsp:nvSpPr>
        <dsp:cNvPr id="0" name=""/>
        <dsp:cNvSpPr/>
      </dsp:nvSpPr>
      <dsp:spPr>
        <a:xfrm rot="10800000">
          <a:off x="419147" y="298113"/>
          <a:ext cx="96886" cy="8424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C42A0-3AD2-40BF-8B6F-B2A6584289E1}" type="datetimeFigureOut">
              <a:rPr lang="pt-BR" smtClean="0"/>
              <a:pPr/>
              <a:t>19/10/2011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4A0F4-4027-4E6A-961D-5A5A1803F1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2404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3738A30-4DA5-4D2C-A737-669E366B7095}" type="slidenum">
              <a:rPr lang="pt-BR" sz="1200">
                <a:latin typeface="+mn-lt"/>
              </a:rPr>
              <a:pPr algn="r">
                <a:defRPr/>
              </a:pPr>
              <a:t>3</a:t>
            </a:fld>
            <a:endParaRPr lang="pt-BR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4A0F4-4027-4E6A-961D-5A5A1803F1A2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4A0F4-4027-4E6A-961D-5A5A1803F1A2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4A0F4-4027-4E6A-961D-5A5A1803F1A2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4A0F4-4027-4E6A-961D-5A5A1803F1A2}" type="slidenum">
              <a:rPr lang="pt-BR" smtClean="0"/>
              <a:pPr/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4A0F4-4027-4E6A-961D-5A5A1803F1A2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4A0F4-4027-4E6A-961D-5A5A1803F1A2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4A0F4-4027-4E6A-961D-5A5A1803F1A2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4A0F4-4027-4E6A-961D-5A5A1803F1A2}" type="slidenum">
              <a:rPr lang="pt-BR" smtClean="0"/>
              <a:pPr/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4A0F4-4027-4E6A-961D-5A5A1803F1A2}" type="slidenum">
              <a:rPr lang="pt-BR" smtClean="0"/>
              <a:pPr/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4A0F4-4027-4E6A-961D-5A5A1803F1A2}" type="slidenum">
              <a:rPr lang="pt-BR" smtClean="0"/>
              <a:pPr/>
              <a:t>50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4A0F4-4027-4E6A-961D-5A5A1803F1A2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12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495205-CB26-4534-A53D-042AC307AB1A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12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495205-CB26-4534-A53D-042AC307AB1A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12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495205-CB26-4534-A53D-042AC307AB1A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4A0F4-4027-4E6A-961D-5A5A1803F1A2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/>
            <a:fld id="{4931E176-70BB-4761-9B0D-2C6E3832EDF2}" type="slidenum">
              <a:rPr lang="pt-BR" sz="1200">
                <a:latin typeface="Calibri" pitchFamily="34" charset="0"/>
              </a:rPr>
              <a:pPr algn="r"/>
              <a:t>10</a:t>
            </a:fld>
            <a:endParaRPr lang="pt-BR" sz="1200" dirty="0">
              <a:latin typeface="Calibri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914400" y="4344989"/>
            <a:ext cx="502920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500" tIns="43249" rIns="86500" bIns="43249"/>
          <a:lstStyle/>
          <a:p>
            <a:pPr defTabSz="863600"/>
            <a:r>
              <a:rPr lang="pt-BR" sz="1200" dirty="0">
                <a:latin typeface="Calibri" pitchFamily="34" charset="0"/>
              </a:rPr>
              <a:t>NOTAS: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3228977" y="8777014"/>
            <a:ext cx="331784" cy="27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00" tIns="43249" rIns="86500" bIns="43249" anchor="ctr">
            <a:spAutoFit/>
          </a:bodyPr>
          <a:lstStyle/>
          <a:p>
            <a:pPr algn="ctr" defTabSz="863600"/>
            <a:r>
              <a:rPr lang="pt-BR" sz="1200" dirty="0">
                <a:latin typeface="Calibri" pitchFamily="34" charset="0"/>
              </a:rPr>
              <a:t>12</a:t>
            </a:r>
          </a:p>
        </p:txBody>
      </p:sp>
      <p:sp>
        <p:nvSpPr>
          <p:cNvPr id="6656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39877" y="841375"/>
            <a:ext cx="4625975" cy="1181100"/>
          </a:xfrm>
          <a:ln>
            <a:solidFill>
              <a:srgbClr val="000000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  <a:defRPr/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4A0F4-4027-4E6A-961D-5A5A1803F1A2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4A0F4-4027-4E6A-961D-5A5A1803F1A2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F19F4-3BFF-48C7-AE9A-119D533436C5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F19F4-3BFF-48C7-AE9A-119D533436C5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4A0F4-4027-4E6A-961D-5A5A1803F1A2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tvs.com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tvs.com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tvs.com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tvs.com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tvs.com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tvs.com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tvs.com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tvs.com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tvs.com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tvs.com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tvs.com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tvs.com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1042988" y="801688"/>
            <a:ext cx="8097837" cy="269875"/>
            <a:chOff x="657" y="385"/>
            <a:chExt cx="5101" cy="17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156" y="385"/>
              <a:ext cx="4602" cy="170"/>
            </a:xfrm>
            <a:prstGeom prst="rect">
              <a:avLst/>
            </a:prstGeom>
            <a:solidFill>
              <a:srgbClr val="CCD4D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ＭＳ Ｐゴシック" pitchFamily="112" charset="-128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657" y="385"/>
              <a:ext cx="998" cy="17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D4D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u="sng" dirty="0">
                <a:solidFill>
                  <a:srgbClr val="CCE1E8"/>
                </a:solidFill>
                <a:latin typeface="+mn-lt"/>
                <a:ea typeface="ＭＳ Ｐゴシック" pitchFamily="112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431800" y="0"/>
            <a:ext cx="8712200" cy="857250"/>
            <a:chOff x="409" y="0"/>
            <a:chExt cx="5349" cy="408"/>
          </a:xfrm>
        </p:grpSpPr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111" y="0"/>
              <a:ext cx="4647" cy="408"/>
            </a:xfrm>
            <a:prstGeom prst="rect">
              <a:avLst/>
            </a:prstGeom>
            <a:solidFill>
              <a:srgbClr val="00226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ＭＳ Ｐゴシック" pitchFamily="112" charset="-128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09" y="0"/>
              <a:ext cx="1020" cy="40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226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ＭＳ Ｐゴシック" pitchFamily="112" charset="-128"/>
              </a:endParaRPr>
            </a:p>
          </p:txBody>
        </p:sp>
      </p:grpSp>
      <p:pic>
        <p:nvPicPr>
          <p:cNvPr id="10" name="Picture 2" descr="http://blogdeenergia.files.wordpress.com/2010/04/endesa_logo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988" y="133350"/>
            <a:ext cx="6731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9" descr="http://images.zartana.com/137/assinatura_logo_assinatura2011.jp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2775" y="5883275"/>
            <a:ext cx="8128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ço Reservado para Título 20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8367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0"/>
          </p:nvPr>
        </p:nvSpPr>
        <p:spPr>
          <a:xfrm>
            <a:off x="250825" y="1268413"/>
            <a:ext cx="8642350" cy="647700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2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-36513" y="6492875"/>
            <a:ext cx="490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0CF50A-26BD-4085-AEF4-846F6373BB2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1042988" y="801688"/>
            <a:ext cx="8097837" cy="269875"/>
            <a:chOff x="657" y="385"/>
            <a:chExt cx="5101" cy="17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156" y="385"/>
              <a:ext cx="4602" cy="170"/>
            </a:xfrm>
            <a:prstGeom prst="rect">
              <a:avLst/>
            </a:prstGeom>
            <a:solidFill>
              <a:srgbClr val="CCD4D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ＭＳ Ｐゴシック" pitchFamily="112" charset="-128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657" y="385"/>
              <a:ext cx="998" cy="17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D4D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u="sng" dirty="0">
                <a:solidFill>
                  <a:srgbClr val="CCE1E8"/>
                </a:solidFill>
                <a:latin typeface="+mn-lt"/>
                <a:ea typeface="ＭＳ Ｐゴシック" pitchFamily="112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431800" y="0"/>
            <a:ext cx="8712200" cy="857250"/>
            <a:chOff x="409" y="0"/>
            <a:chExt cx="5349" cy="408"/>
          </a:xfrm>
        </p:grpSpPr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111" y="0"/>
              <a:ext cx="4647" cy="408"/>
            </a:xfrm>
            <a:prstGeom prst="rect">
              <a:avLst/>
            </a:prstGeom>
            <a:solidFill>
              <a:srgbClr val="00226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ＭＳ Ｐゴシック" pitchFamily="112" charset="-128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09" y="0"/>
              <a:ext cx="1020" cy="40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226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ＭＳ Ｐゴシック" pitchFamily="112" charset="-128"/>
              </a:endParaRPr>
            </a:p>
          </p:txBody>
        </p:sp>
      </p:grpSp>
      <p:pic>
        <p:nvPicPr>
          <p:cNvPr id="10" name="Picture 2" descr="http://blogdeenergia.files.wordpress.com/2010/04/endesa_logo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988" y="133350"/>
            <a:ext cx="6731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9" descr="http://images.zartana.com/137/assinatura_logo_assinatura2011.jp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32775" y="5883275"/>
            <a:ext cx="8128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ço Reservado para Título 20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8367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0"/>
          </p:nvPr>
        </p:nvSpPr>
        <p:spPr>
          <a:xfrm>
            <a:off x="250825" y="1268413"/>
            <a:ext cx="8642350" cy="647700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2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-36513" y="6492875"/>
            <a:ext cx="490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13BCF56-1CF3-4317-A9CF-DC99A631129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1042988" y="801688"/>
            <a:ext cx="8097837" cy="269875"/>
            <a:chOff x="657" y="385"/>
            <a:chExt cx="5101" cy="17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156" y="385"/>
              <a:ext cx="4602" cy="170"/>
            </a:xfrm>
            <a:prstGeom prst="rect">
              <a:avLst/>
            </a:prstGeom>
            <a:solidFill>
              <a:srgbClr val="CCD4D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ＭＳ Ｐゴシック" pitchFamily="112" charset="-128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657" y="385"/>
              <a:ext cx="998" cy="17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D4D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u="sng" dirty="0">
                <a:solidFill>
                  <a:srgbClr val="CCE1E8"/>
                </a:solidFill>
                <a:latin typeface="+mn-lt"/>
                <a:ea typeface="ＭＳ Ｐゴシック" pitchFamily="112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431800" y="0"/>
            <a:ext cx="8712200" cy="857250"/>
            <a:chOff x="409" y="0"/>
            <a:chExt cx="5349" cy="408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1111" y="0"/>
              <a:ext cx="4647" cy="408"/>
            </a:xfrm>
            <a:prstGeom prst="rect">
              <a:avLst/>
            </a:prstGeom>
            <a:solidFill>
              <a:srgbClr val="00226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ea typeface="ＭＳ Ｐゴシック" pitchFamily="112" charset="-128"/>
                <a:cs typeface="Arial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09" y="0"/>
              <a:ext cx="1020" cy="40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226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ea typeface="ＭＳ Ｐゴシック" pitchFamily="112" charset="-128"/>
                <a:cs typeface="Arial" pitchFamily="34" charset="0"/>
              </a:endParaRPr>
            </a:p>
          </p:txBody>
        </p:sp>
      </p:grpSp>
      <p:pic>
        <p:nvPicPr>
          <p:cNvPr id="9" name="Picture 2" descr="http://blogdeenergia.files.wordpress.com/2010/04/endesa_logo.jpg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988" y="133350"/>
            <a:ext cx="6731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http://images.zartana.com/137/assinatura_logo_assinatura2011.jp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32775" y="5883275"/>
            <a:ext cx="8128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ço Reservado para Título 20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836712"/>
          </a:xfrm>
          <a:prstGeom prst="rect">
            <a:avLst/>
          </a:prstGeom>
        </p:spPr>
        <p:txBody>
          <a:bodyPr/>
          <a:lstStyle>
            <a:lvl1pPr algn="r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1042988" y="801688"/>
            <a:ext cx="8097837" cy="269875"/>
            <a:chOff x="657" y="385"/>
            <a:chExt cx="5101" cy="17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156" y="385"/>
              <a:ext cx="4602" cy="170"/>
            </a:xfrm>
            <a:prstGeom prst="rect">
              <a:avLst/>
            </a:prstGeom>
            <a:solidFill>
              <a:srgbClr val="CCD4D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ＭＳ Ｐゴシック" pitchFamily="112" charset="-128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657" y="385"/>
              <a:ext cx="998" cy="17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D4D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u="sng" dirty="0">
                <a:solidFill>
                  <a:srgbClr val="CCE1E8"/>
                </a:solidFill>
                <a:latin typeface="+mn-lt"/>
                <a:ea typeface="ＭＳ Ｐゴシック" pitchFamily="112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431800" y="0"/>
            <a:ext cx="8712200" cy="857250"/>
            <a:chOff x="409" y="0"/>
            <a:chExt cx="5349" cy="408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1111" y="0"/>
              <a:ext cx="4647" cy="408"/>
            </a:xfrm>
            <a:prstGeom prst="rect">
              <a:avLst/>
            </a:prstGeom>
            <a:solidFill>
              <a:srgbClr val="00226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ea typeface="ＭＳ Ｐゴシック" pitchFamily="112" charset="-128"/>
                <a:cs typeface="Arial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09" y="0"/>
              <a:ext cx="1020" cy="40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226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ea typeface="ＭＳ Ｐゴシック" pitchFamily="112" charset="-128"/>
                <a:cs typeface="Arial" pitchFamily="34" charset="0"/>
              </a:endParaRPr>
            </a:p>
          </p:txBody>
        </p:sp>
      </p:grpSp>
      <p:pic>
        <p:nvPicPr>
          <p:cNvPr id="9" name="Picture 2" descr="http://blogdeenergia.files.wordpress.com/2010/04/endesa_logo.jpg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988" y="133350"/>
            <a:ext cx="6731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http://images.zartana.com/137/assinatura_logo_assinatura2011.jp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32775" y="5883275"/>
            <a:ext cx="8128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ço Reservado para Título 20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836712"/>
          </a:xfrm>
          <a:prstGeom prst="rect">
            <a:avLst/>
          </a:prstGeom>
        </p:spPr>
        <p:txBody>
          <a:bodyPr/>
          <a:lstStyle>
            <a:lvl1pPr algn="r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>
            <a:grpSpLocks/>
          </p:cNvGrpSpPr>
          <p:nvPr userDrawn="1"/>
        </p:nvGrpSpPr>
        <p:grpSpPr bwMode="auto">
          <a:xfrm>
            <a:off x="1042988" y="801671"/>
            <a:ext cx="8097837" cy="269875"/>
            <a:chOff x="657" y="385"/>
            <a:chExt cx="5101" cy="17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156" y="385"/>
              <a:ext cx="4602" cy="170"/>
            </a:xfrm>
            <a:prstGeom prst="rect">
              <a:avLst/>
            </a:prstGeom>
            <a:solidFill>
              <a:srgbClr val="CCD4D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657" y="385"/>
              <a:ext cx="998" cy="17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D4D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900" u="sng" dirty="0">
                <a:solidFill>
                  <a:srgbClr val="CCE1E8"/>
                </a:solidFill>
                <a:ea typeface="ＭＳ Ｐゴシック" pitchFamily="112" charset="-128"/>
              </a:endParaRPr>
            </a:p>
          </p:txBody>
        </p:sp>
      </p:grpSp>
      <p:grpSp>
        <p:nvGrpSpPr>
          <p:cNvPr id="9" name="Group 5"/>
          <p:cNvGrpSpPr>
            <a:grpSpLocks/>
          </p:cNvGrpSpPr>
          <p:nvPr userDrawn="1"/>
        </p:nvGrpSpPr>
        <p:grpSpPr bwMode="auto">
          <a:xfrm>
            <a:off x="431769" y="0"/>
            <a:ext cx="8712231" cy="857232"/>
            <a:chOff x="409" y="0"/>
            <a:chExt cx="5349" cy="408"/>
          </a:xfrm>
        </p:grpSpPr>
        <p:sp>
          <p:nvSpPr>
            <p:cNvPr id="10" name="Rectangle 6"/>
            <p:cNvSpPr>
              <a:spLocks noChangeArrowheads="1"/>
            </p:cNvSpPr>
            <p:nvPr userDrawn="1"/>
          </p:nvSpPr>
          <p:spPr bwMode="auto">
            <a:xfrm>
              <a:off x="1111" y="0"/>
              <a:ext cx="4647" cy="408"/>
            </a:xfrm>
            <a:prstGeom prst="rect">
              <a:avLst/>
            </a:prstGeom>
            <a:solidFill>
              <a:srgbClr val="00226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09" y="0"/>
              <a:ext cx="1020" cy="40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226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pitchFamily="112" charset="-128"/>
                <a:cs typeface="+mn-cs"/>
              </a:endParaRPr>
            </a:p>
          </p:txBody>
        </p:sp>
      </p:grpSp>
      <p:pic>
        <p:nvPicPr>
          <p:cNvPr id="12" name="Picture 2" descr="http://blogdeenergia.files.wordpress.com/2010/04/endesa_logo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25" y="132866"/>
            <a:ext cx="674059" cy="636358"/>
          </a:xfrm>
          <a:prstGeom prst="rect">
            <a:avLst/>
          </a:prstGeom>
          <a:noFill/>
        </p:spPr>
      </p:pic>
      <p:pic>
        <p:nvPicPr>
          <p:cNvPr id="13" name="Imagem 12" descr="http://images.zartana.com/137/assinatura_logo_assinatura2011.jpg">
            <a:hlinkClick r:id="rId3"/>
          </p:cNvPr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2108" y="5883613"/>
            <a:ext cx="813192" cy="88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ço Reservado para Título 20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0"/>
          </p:nvPr>
        </p:nvSpPr>
        <p:spPr>
          <a:xfrm>
            <a:off x="250825" y="1268413"/>
            <a:ext cx="8642350" cy="647700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1042988" y="801688"/>
            <a:ext cx="8097837" cy="269875"/>
            <a:chOff x="657" y="385"/>
            <a:chExt cx="5101" cy="17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156" y="385"/>
              <a:ext cx="4602" cy="170"/>
            </a:xfrm>
            <a:prstGeom prst="rect">
              <a:avLst/>
            </a:prstGeom>
            <a:solidFill>
              <a:srgbClr val="CCD4D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ＭＳ Ｐゴシック" pitchFamily="112" charset="-128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657" y="385"/>
              <a:ext cx="998" cy="17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D4D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u="sng" dirty="0">
                <a:solidFill>
                  <a:srgbClr val="CCE1E8"/>
                </a:solidFill>
                <a:latin typeface="+mn-lt"/>
                <a:ea typeface="ＭＳ Ｐゴシック" pitchFamily="112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431800" y="0"/>
            <a:ext cx="8712200" cy="857250"/>
            <a:chOff x="409" y="0"/>
            <a:chExt cx="5349" cy="408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1111" y="0"/>
              <a:ext cx="4647" cy="408"/>
            </a:xfrm>
            <a:prstGeom prst="rect">
              <a:avLst/>
            </a:prstGeom>
            <a:solidFill>
              <a:srgbClr val="00226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ea typeface="ＭＳ Ｐゴシック" pitchFamily="112" charset="-128"/>
                <a:cs typeface="Arial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09" y="0"/>
              <a:ext cx="1020" cy="40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226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ea typeface="ＭＳ Ｐゴシック" pitchFamily="112" charset="-128"/>
                <a:cs typeface="Arial" pitchFamily="34" charset="0"/>
              </a:endParaRPr>
            </a:p>
          </p:txBody>
        </p:sp>
      </p:grpSp>
      <p:pic>
        <p:nvPicPr>
          <p:cNvPr id="9" name="Picture 2" descr="http://blogdeenergia.files.wordpress.com/2010/04/endesa_logo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988" y="133350"/>
            <a:ext cx="6731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http://images.zartana.com/137/assinatura_logo_assinatura2011.jp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2775" y="5883275"/>
            <a:ext cx="8128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ço Reservado para Título 20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836712"/>
          </a:xfrm>
          <a:prstGeom prst="rect">
            <a:avLst/>
          </a:prstGeom>
        </p:spPr>
        <p:txBody>
          <a:bodyPr/>
          <a:lstStyle>
            <a:lvl1pPr algn="r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1042988" y="801688"/>
            <a:ext cx="8097837" cy="269875"/>
            <a:chOff x="657" y="385"/>
            <a:chExt cx="5101" cy="17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156" y="385"/>
              <a:ext cx="4602" cy="170"/>
            </a:xfrm>
            <a:prstGeom prst="rect">
              <a:avLst/>
            </a:prstGeom>
            <a:solidFill>
              <a:srgbClr val="CCD4D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ＭＳ Ｐゴシック" pitchFamily="112" charset="-128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657" y="385"/>
              <a:ext cx="998" cy="17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D4D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u="sng" dirty="0">
                <a:solidFill>
                  <a:srgbClr val="CCE1E8"/>
                </a:solidFill>
                <a:latin typeface="+mn-lt"/>
                <a:ea typeface="ＭＳ Ｐゴシック" pitchFamily="112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431800" y="0"/>
            <a:ext cx="8712200" cy="857250"/>
            <a:chOff x="409" y="0"/>
            <a:chExt cx="5349" cy="408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1111" y="0"/>
              <a:ext cx="4647" cy="408"/>
            </a:xfrm>
            <a:prstGeom prst="rect">
              <a:avLst/>
            </a:prstGeom>
            <a:solidFill>
              <a:srgbClr val="00226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ea typeface="ＭＳ Ｐゴシック" pitchFamily="112" charset="-128"/>
                <a:cs typeface="Arial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09" y="0"/>
              <a:ext cx="1020" cy="40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226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ea typeface="ＭＳ Ｐゴシック" pitchFamily="112" charset="-128"/>
                <a:cs typeface="Arial" pitchFamily="34" charset="0"/>
              </a:endParaRPr>
            </a:p>
          </p:txBody>
        </p:sp>
      </p:grpSp>
      <p:pic>
        <p:nvPicPr>
          <p:cNvPr id="9" name="Picture 2" descr="http://blogdeenergia.files.wordpress.com/2010/04/endesa_logo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988" y="133350"/>
            <a:ext cx="6731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http://images.zartana.com/137/assinatura_logo_assinatura2011.jp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2775" y="5883275"/>
            <a:ext cx="8128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ço Reservado para Título 20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836712"/>
          </a:xfrm>
          <a:prstGeom prst="rect">
            <a:avLst/>
          </a:prstGeom>
        </p:spPr>
        <p:txBody>
          <a:bodyPr/>
          <a:lstStyle>
            <a:lvl1pPr algn="r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1042988" y="801688"/>
            <a:ext cx="8097837" cy="269875"/>
            <a:chOff x="657" y="385"/>
            <a:chExt cx="5101" cy="17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156" y="385"/>
              <a:ext cx="4602" cy="170"/>
            </a:xfrm>
            <a:prstGeom prst="rect">
              <a:avLst/>
            </a:prstGeom>
            <a:solidFill>
              <a:srgbClr val="CCD4D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ＭＳ Ｐゴシック" pitchFamily="112" charset="-128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657" y="385"/>
              <a:ext cx="998" cy="17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D4D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u="sng" dirty="0">
                <a:solidFill>
                  <a:srgbClr val="CCE1E8"/>
                </a:solidFill>
                <a:latin typeface="+mn-lt"/>
                <a:ea typeface="ＭＳ Ｐゴシック" pitchFamily="112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431800" y="0"/>
            <a:ext cx="8712200" cy="857250"/>
            <a:chOff x="409" y="0"/>
            <a:chExt cx="5349" cy="408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1111" y="0"/>
              <a:ext cx="4647" cy="408"/>
            </a:xfrm>
            <a:prstGeom prst="rect">
              <a:avLst/>
            </a:prstGeom>
            <a:solidFill>
              <a:srgbClr val="00226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ea typeface="ＭＳ Ｐゴシック" pitchFamily="112" charset="-128"/>
                <a:cs typeface="Arial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09" y="0"/>
              <a:ext cx="1020" cy="40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226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ea typeface="ＭＳ Ｐゴシック" pitchFamily="112" charset="-128"/>
                <a:cs typeface="Arial" pitchFamily="34" charset="0"/>
              </a:endParaRPr>
            </a:p>
          </p:txBody>
        </p:sp>
      </p:grpSp>
      <p:pic>
        <p:nvPicPr>
          <p:cNvPr id="9" name="Picture 2" descr="http://blogdeenergia.files.wordpress.com/2010/04/endesa_logo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988" y="133350"/>
            <a:ext cx="6731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http://images.zartana.com/137/assinatura_logo_assinatura2011.jp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2775" y="5883275"/>
            <a:ext cx="8128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ço Reservado para Título 20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836712"/>
          </a:xfrm>
          <a:prstGeom prst="rect">
            <a:avLst/>
          </a:prstGeom>
        </p:spPr>
        <p:txBody>
          <a:bodyPr/>
          <a:lstStyle>
            <a:lvl1pPr algn="r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1042988" y="801688"/>
            <a:ext cx="8097837" cy="269875"/>
            <a:chOff x="657" y="385"/>
            <a:chExt cx="5101" cy="17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156" y="385"/>
              <a:ext cx="4602" cy="170"/>
            </a:xfrm>
            <a:prstGeom prst="rect">
              <a:avLst/>
            </a:prstGeom>
            <a:solidFill>
              <a:srgbClr val="CCD4D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ＭＳ Ｐゴシック" pitchFamily="112" charset="-128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657" y="385"/>
              <a:ext cx="998" cy="17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D4D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u="sng" dirty="0">
                <a:solidFill>
                  <a:srgbClr val="CCE1E8"/>
                </a:solidFill>
                <a:latin typeface="+mn-lt"/>
                <a:ea typeface="ＭＳ Ｐゴシック" pitchFamily="112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431800" y="0"/>
            <a:ext cx="8712200" cy="857250"/>
            <a:chOff x="409" y="0"/>
            <a:chExt cx="5349" cy="408"/>
          </a:xfrm>
        </p:grpSpPr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111" y="0"/>
              <a:ext cx="4647" cy="408"/>
            </a:xfrm>
            <a:prstGeom prst="rect">
              <a:avLst/>
            </a:prstGeom>
            <a:solidFill>
              <a:srgbClr val="00226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ＭＳ Ｐゴシック" pitchFamily="112" charset="-128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09" y="0"/>
              <a:ext cx="1020" cy="40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226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ＭＳ Ｐゴシック" pitchFamily="112" charset="-128"/>
              </a:endParaRPr>
            </a:p>
          </p:txBody>
        </p:sp>
      </p:grpSp>
      <p:pic>
        <p:nvPicPr>
          <p:cNvPr id="10" name="Picture 2" descr="http://blogdeenergia.files.wordpress.com/2010/04/endesa_logo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988" y="133350"/>
            <a:ext cx="6731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9" descr="http://images.zartana.com/137/assinatura_logo_assinatura2011.jp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2775" y="5883275"/>
            <a:ext cx="8128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ço Reservado para Título 20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8367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0"/>
          </p:nvPr>
        </p:nvSpPr>
        <p:spPr>
          <a:xfrm>
            <a:off x="250825" y="1268413"/>
            <a:ext cx="8642350" cy="647700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2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-36513" y="6492875"/>
            <a:ext cx="490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0CF50A-26BD-4085-AEF4-846F6373BB2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1042988" y="801688"/>
            <a:ext cx="8097837" cy="269875"/>
            <a:chOff x="657" y="385"/>
            <a:chExt cx="5101" cy="17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156" y="385"/>
              <a:ext cx="4602" cy="170"/>
            </a:xfrm>
            <a:prstGeom prst="rect">
              <a:avLst/>
            </a:prstGeom>
            <a:solidFill>
              <a:srgbClr val="CCD4D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ＭＳ Ｐゴシック" pitchFamily="112" charset="-128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657" y="385"/>
              <a:ext cx="998" cy="17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D4D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u="sng" dirty="0">
                <a:solidFill>
                  <a:srgbClr val="CCE1E8"/>
                </a:solidFill>
                <a:latin typeface="+mn-lt"/>
                <a:ea typeface="ＭＳ Ｐゴシック" pitchFamily="112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431800" y="0"/>
            <a:ext cx="8712200" cy="857250"/>
            <a:chOff x="409" y="0"/>
            <a:chExt cx="5349" cy="408"/>
          </a:xfrm>
        </p:grpSpPr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111" y="0"/>
              <a:ext cx="4647" cy="408"/>
            </a:xfrm>
            <a:prstGeom prst="rect">
              <a:avLst/>
            </a:prstGeom>
            <a:solidFill>
              <a:srgbClr val="00226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ＭＳ Ｐゴシック" pitchFamily="112" charset="-128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09" y="0"/>
              <a:ext cx="1020" cy="40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226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ＭＳ Ｐゴシック" pitchFamily="112" charset="-128"/>
              </a:endParaRPr>
            </a:p>
          </p:txBody>
        </p:sp>
      </p:grpSp>
      <p:pic>
        <p:nvPicPr>
          <p:cNvPr id="10" name="Picture 2" descr="http://blogdeenergia.files.wordpress.com/2010/04/endesa_logo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988" y="133350"/>
            <a:ext cx="6731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9" descr="http://images.zartana.com/137/assinatura_logo_assinatura2011.jp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2775" y="5883275"/>
            <a:ext cx="8128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ço Reservado para Título 20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8367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0"/>
          </p:nvPr>
        </p:nvSpPr>
        <p:spPr>
          <a:xfrm>
            <a:off x="250825" y="1268413"/>
            <a:ext cx="8642350" cy="647700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2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-36513" y="6492875"/>
            <a:ext cx="490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0CF50A-26BD-4085-AEF4-846F6373BB2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1042988" y="801688"/>
            <a:ext cx="8097837" cy="269875"/>
            <a:chOff x="657" y="385"/>
            <a:chExt cx="5101" cy="17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156" y="385"/>
              <a:ext cx="4602" cy="170"/>
            </a:xfrm>
            <a:prstGeom prst="rect">
              <a:avLst/>
            </a:prstGeom>
            <a:solidFill>
              <a:srgbClr val="CCD4D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ＭＳ Ｐゴシック" pitchFamily="112" charset="-128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657" y="385"/>
              <a:ext cx="998" cy="17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D4D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u="sng" dirty="0">
                <a:solidFill>
                  <a:srgbClr val="CCE1E8"/>
                </a:solidFill>
                <a:latin typeface="+mn-lt"/>
                <a:ea typeface="ＭＳ Ｐゴシック" pitchFamily="112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431800" y="0"/>
            <a:ext cx="8712200" cy="857250"/>
            <a:chOff x="409" y="0"/>
            <a:chExt cx="5349" cy="408"/>
          </a:xfrm>
        </p:grpSpPr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111" y="0"/>
              <a:ext cx="4647" cy="408"/>
            </a:xfrm>
            <a:prstGeom prst="rect">
              <a:avLst/>
            </a:prstGeom>
            <a:solidFill>
              <a:srgbClr val="00226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ＭＳ Ｐゴシック" pitchFamily="112" charset="-128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09" y="0"/>
              <a:ext cx="1020" cy="40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226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ＭＳ Ｐゴシック" pitchFamily="112" charset="-128"/>
              </a:endParaRPr>
            </a:p>
          </p:txBody>
        </p:sp>
      </p:grpSp>
      <p:pic>
        <p:nvPicPr>
          <p:cNvPr id="10" name="Picture 2" descr="http://blogdeenergia.files.wordpress.com/2010/04/endesa_logo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988" y="133350"/>
            <a:ext cx="6731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9" descr="http://images.zartana.com/137/assinatura_logo_assinatura2011.jp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2775" y="5883275"/>
            <a:ext cx="8128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ço Reservado para Título 20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8367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0"/>
          </p:nvPr>
        </p:nvSpPr>
        <p:spPr>
          <a:xfrm>
            <a:off x="250825" y="1268413"/>
            <a:ext cx="8642350" cy="647700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2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-36513" y="6492875"/>
            <a:ext cx="490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0CF50A-26BD-4085-AEF4-846F6373BB2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1042988" y="801688"/>
            <a:ext cx="8097837" cy="269875"/>
            <a:chOff x="657" y="385"/>
            <a:chExt cx="5101" cy="17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156" y="385"/>
              <a:ext cx="4602" cy="170"/>
            </a:xfrm>
            <a:prstGeom prst="rect">
              <a:avLst/>
            </a:prstGeom>
            <a:solidFill>
              <a:srgbClr val="CCD4D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ＭＳ Ｐゴシック" pitchFamily="112" charset="-128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657" y="385"/>
              <a:ext cx="998" cy="17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D4D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u="sng" dirty="0">
                <a:solidFill>
                  <a:srgbClr val="CCE1E8"/>
                </a:solidFill>
                <a:latin typeface="+mn-lt"/>
                <a:ea typeface="ＭＳ Ｐゴシック" pitchFamily="112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431800" y="0"/>
            <a:ext cx="8712200" cy="857250"/>
            <a:chOff x="409" y="0"/>
            <a:chExt cx="5349" cy="408"/>
          </a:xfrm>
        </p:grpSpPr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111" y="0"/>
              <a:ext cx="4647" cy="408"/>
            </a:xfrm>
            <a:prstGeom prst="rect">
              <a:avLst/>
            </a:prstGeom>
            <a:solidFill>
              <a:srgbClr val="00226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ＭＳ Ｐゴシック" pitchFamily="112" charset="-128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09" y="0"/>
              <a:ext cx="1020" cy="40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226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ＭＳ Ｐゴシック" pitchFamily="112" charset="-128"/>
              </a:endParaRPr>
            </a:p>
          </p:txBody>
        </p:sp>
      </p:grpSp>
      <p:pic>
        <p:nvPicPr>
          <p:cNvPr id="10" name="Picture 2" descr="http://blogdeenergia.files.wordpress.com/2010/04/endesa_logo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988" y="133350"/>
            <a:ext cx="6731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9" descr="http://images.zartana.com/137/assinatura_logo_assinatura2011.jp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2775" y="5883275"/>
            <a:ext cx="8128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ço Reservado para Título 20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8367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0"/>
          </p:nvPr>
        </p:nvSpPr>
        <p:spPr>
          <a:xfrm>
            <a:off x="250825" y="1268413"/>
            <a:ext cx="8642350" cy="647700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2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-36513" y="6492875"/>
            <a:ext cx="490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CEAA7A2-CC17-4EFF-9684-6317D15968D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ítulo 11"/>
          <p:cNvSpPr>
            <a:spLocks noGrp="1"/>
          </p:cNvSpPr>
          <p:nvPr>
            <p:ph type="title"/>
          </p:nvPr>
        </p:nvSpPr>
        <p:spPr>
          <a:xfrm>
            <a:off x="455352" y="1328576"/>
            <a:ext cx="8229600" cy="2066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8" r:id="rId6"/>
    <p:sldLayoutId id="2147483659" r:id="rId7"/>
    <p:sldLayoutId id="2147483660" r:id="rId8"/>
    <p:sldLayoutId id="2147483661" r:id="rId9"/>
    <p:sldLayoutId id="2147483664" r:id="rId10"/>
    <p:sldLayoutId id="2147483666" r:id="rId11"/>
    <p:sldLayoutId id="2147483667" r:id="rId12"/>
    <p:sldLayoutId id="2147483668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i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32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image" Target="../media/image34.jpeg"/><Relationship Id="rId7" Type="http://schemas.openxmlformats.org/officeDocument/2006/relationships/image" Target="../media/image38.emf"/><Relationship Id="rId12" Type="http://schemas.microsoft.com/office/2007/relationships/diagramDrawing" Target="../diagrams/drawing6.xml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diagramColors" Target="../diagrams/colors6.xml"/><Relationship Id="rId5" Type="http://schemas.openxmlformats.org/officeDocument/2006/relationships/image" Target="../media/image36.jpeg"/><Relationship Id="rId10" Type="http://schemas.openxmlformats.org/officeDocument/2006/relationships/diagramQuickStyle" Target="../diagrams/quickStyle6.xml"/><Relationship Id="rId4" Type="http://schemas.openxmlformats.org/officeDocument/2006/relationships/image" Target="../media/image35.jpeg"/><Relationship Id="rId9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8.emf"/><Relationship Id="rId7" Type="http://schemas.openxmlformats.org/officeDocument/2006/relationships/diagramColors" Target="../diagrams/colors7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7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diagramQuickStyle" Target="../diagrams/quickStyle10.xml"/><Relationship Id="rId3" Type="http://schemas.openxmlformats.org/officeDocument/2006/relationships/image" Target="../media/image40.jpeg"/><Relationship Id="rId7" Type="http://schemas.openxmlformats.org/officeDocument/2006/relationships/image" Target="../media/image44.emf"/><Relationship Id="rId12" Type="http://schemas.openxmlformats.org/officeDocument/2006/relationships/diagramLayout" Target="../diagrams/layout10.xml"/><Relationship Id="rId17" Type="http://schemas.openxmlformats.org/officeDocument/2006/relationships/image" Target="../media/image49.emf"/><Relationship Id="rId2" Type="http://schemas.openxmlformats.org/officeDocument/2006/relationships/image" Target="../media/image39.jpeg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emf"/><Relationship Id="rId11" Type="http://schemas.openxmlformats.org/officeDocument/2006/relationships/diagramData" Target="../diagrams/data10.xml"/><Relationship Id="rId5" Type="http://schemas.openxmlformats.org/officeDocument/2006/relationships/image" Target="../media/image42.png"/><Relationship Id="rId15" Type="http://schemas.microsoft.com/office/2007/relationships/diagramDrawing" Target="../diagrams/drawing10.xml"/><Relationship Id="rId10" Type="http://schemas.openxmlformats.org/officeDocument/2006/relationships/image" Target="../media/image47.emf"/><Relationship Id="rId4" Type="http://schemas.openxmlformats.org/officeDocument/2006/relationships/image" Target="../media/image41.png"/><Relationship Id="rId9" Type="http://schemas.openxmlformats.org/officeDocument/2006/relationships/image" Target="../media/image46.emf"/><Relationship Id="rId14" Type="http://schemas.openxmlformats.org/officeDocument/2006/relationships/diagramColors" Target="../diagrams/colors10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3" Type="http://schemas.openxmlformats.org/officeDocument/2006/relationships/image" Target="../media/image46.emf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2" Type="http://schemas.openxmlformats.org/officeDocument/2006/relationships/image" Target="../media/image44.emf"/><Relationship Id="rId16" Type="http://schemas.openxmlformats.org/officeDocument/2006/relationships/image" Target="../media/image47.emf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5" Type="http://schemas.openxmlformats.org/officeDocument/2006/relationships/image" Target="../media/image45.emf"/><Relationship Id="rId10" Type="http://schemas.openxmlformats.org/officeDocument/2006/relationships/diagramLayout" Target="../diagrams/layout12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Relationship Id="rId14" Type="http://schemas.openxmlformats.org/officeDocument/2006/relationships/image" Target="../media/image4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diagramLayout" Target="../diagrams/layout13.xml"/><Relationship Id="rId7" Type="http://schemas.openxmlformats.org/officeDocument/2006/relationships/image" Target="../media/image48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39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10" Type="http://schemas.openxmlformats.org/officeDocument/2006/relationships/image" Target="../media/image42.png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13" Type="http://schemas.openxmlformats.org/officeDocument/2006/relationships/image" Target="../media/image51.jpeg"/><Relationship Id="rId18" Type="http://schemas.microsoft.com/office/2007/relationships/diagramDrawing" Target="../diagrams/drawing17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17" Type="http://schemas.openxmlformats.org/officeDocument/2006/relationships/diagramColors" Target="../diagrams/colors17.xml"/><Relationship Id="rId2" Type="http://schemas.openxmlformats.org/officeDocument/2006/relationships/image" Target="../media/image50.jpeg"/><Relationship Id="rId16" Type="http://schemas.openxmlformats.org/officeDocument/2006/relationships/diagramQuickStyle" Target="../diagrams/quickStyle1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5" Type="http://schemas.openxmlformats.org/officeDocument/2006/relationships/diagramLayout" Target="../diagrams/layout17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Relationship Id="rId14" Type="http://schemas.openxmlformats.org/officeDocument/2006/relationships/diagramData" Target="../diagrams/data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Relationship Id="rId9" Type="http://schemas.openxmlformats.org/officeDocument/2006/relationships/image" Target="../media/image5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56.emf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57.emf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13" Type="http://schemas.microsoft.com/office/2007/relationships/diagramDrawing" Target="../diagrams/drawing22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21.xml"/><Relationship Id="rId12" Type="http://schemas.openxmlformats.org/officeDocument/2006/relationships/diagramColors" Target="../diagrams/colors22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11" Type="http://schemas.openxmlformats.org/officeDocument/2006/relationships/diagramQuickStyle" Target="../diagrams/quickStyle22.xml"/><Relationship Id="rId5" Type="http://schemas.openxmlformats.org/officeDocument/2006/relationships/diagramLayout" Target="../diagrams/layout21.xml"/><Relationship Id="rId10" Type="http://schemas.openxmlformats.org/officeDocument/2006/relationships/diagramLayout" Target="../diagrams/layout22.xml"/><Relationship Id="rId4" Type="http://schemas.openxmlformats.org/officeDocument/2006/relationships/diagramData" Target="../diagrams/data21.xml"/><Relationship Id="rId9" Type="http://schemas.openxmlformats.org/officeDocument/2006/relationships/diagramData" Target="../diagrams/data2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13" Type="http://schemas.microsoft.com/office/2007/relationships/diagramDrawing" Target="../diagrams/drawing24.xml"/><Relationship Id="rId3" Type="http://schemas.openxmlformats.org/officeDocument/2006/relationships/image" Target="../media/image58.emf"/><Relationship Id="rId7" Type="http://schemas.openxmlformats.org/officeDocument/2006/relationships/diagramColors" Target="../diagrams/colors23.xml"/><Relationship Id="rId12" Type="http://schemas.openxmlformats.org/officeDocument/2006/relationships/diagramColors" Target="../diagrams/colors2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3.xml"/><Relationship Id="rId11" Type="http://schemas.openxmlformats.org/officeDocument/2006/relationships/diagramQuickStyle" Target="../diagrams/quickStyle24.xml"/><Relationship Id="rId5" Type="http://schemas.openxmlformats.org/officeDocument/2006/relationships/diagramLayout" Target="../diagrams/layout23.xml"/><Relationship Id="rId10" Type="http://schemas.openxmlformats.org/officeDocument/2006/relationships/diagramLayout" Target="../diagrams/layout24.xml"/><Relationship Id="rId4" Type="http://schemas.openxmlformats.org/officeDocument/2006/relationships/diagramData" Target="../diagrams/data23.xml"/><Relationship Id="rId9" Type="http://schemas.openxmlformats.org/officeDocument/2006/relationships/diagramData" Target="../diagrams/data24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13" Type="http://schemas.microsoft.com/office/2007/relationships/diagramDrawing" Target="../diagrams/drawing26.xml"/><Relationship Id="rId3" Type="http://schemas.openxmlformats.org/officeDocument/2006/relationships/image" Target="../media/image59.emf"/><Relationship Id="rId7" Type="http://schemas.openxmlformats.org/officeDocument/2006/relationships/diagramColors" Target="../diagrams/colors25.xml"/><Relationship Id="rId12" Type="http://schemas.openxmlformats.org/officeDocument/2006/relationships/diagramColors" Target="../diagrams/colors2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5.xml"/><Relationship Id="rId11" Type="http://schemas.openxmlformats.org/officeDocument/2006/relationships/diagramQuickStyle" Target="../diagrams/quickStyle26.xml"/><Relationship Id="rId5" Type="http://schemas.openxmlformats.org/officeDocument/2006/relationships/diagramLayout" Target="../diagrams/layout25.xml"/><Relationship Id="rId10" Type="http://schemas.openxmlformats.org/officeDocument/2006/relationships/diagramLayout" Target="../diagrams/layout26.xml"/><Relationship Id="rId4" Type="http://schemas.openxmlformats.org/officeDocument/2006/relationships/diagramData" Target="../diagrams/data25.xml"/><Relationship Id="rId9" Type="http://schemas.openxmlformats.org/officeDocument/2006/relationships/diagramData" Target="../diagrams/data26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13" Type="http://schemas.microsoft.com/office/2007/relationships/diagramDrawing" Target="../diagrams/drawing28.xml"/><Relationship Id="rId3" Type="http://schemas.openxmlformats.org/officeDocument/2006/relationships/image" Target="../media/image60.emf"/><Relationship Id="rId7" Type="http://schemas.openxmlformats.org/officeDocument/2006/relationships/diagramColors" Target="../diagrams/colors27.xml"/><Relationship Id="rId12" Type="http://schemas.openxmlformats.org/officeDocument/2006/relationships/diagramColors" Target="../diagrams/colors2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7.xml"/><Relationship Id="rId11" Type="http://schemas.openxmlformats.org/officeDocument/2006/relationships/diagramQuickStyle" Target="../diagrams/quickStyle28.xml"/><Relationship Id="rId5" Type="http://schemas.openxmlformats.org/officeDocument/2006/relationships/diagramLayout" Target="../diagrams/layout27.xml"/><Relationship Id="rId10" Type="http://schemas.openxmlformats.org/officeDocument/2006/relationships/diagramLayout" Target="../diagrams/layout28.xml"/><Relationship Id="rId4" Type="http://schemas.openxmlformats.org/officeDocument/2006/relationships/diagramData" Target="../diagrams/data27.xml"/><Relationship Id="rId9" Type="http://schemas.openxmlformats.org/officeDocument/2006/relationships/diagramData" Target="../diagrams/data28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9.xml"/><Relationship Id="rId13" Type="http://schemas.microsoft.com/office/2007/relationships/diagramDrawing" Target="../diagrams/drawing30.xml"/><Relationship Id="rId3" Type="http://schemas.openxmlformats.org/officeDocument/2006/relationships/image" Target="../media/image43.emf"/><Relationship Id="rId7" Type="http://schemas.openxmlformats.org/officeDocument/2006/relationships/diagramColors" Target="../diagrams/colors29.xml"/><Relationship Id="rId12" Type="http://schemas.openxmlformats.org/officeDocument/2006/relationships/diagramColors" Target="../diagrams/colors3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9.xml"/><Relationship Id="rId11" Type="http://schemas.openxmlformats.org/officeDocument/2006/relationships/diagramQuickStyle" Target="../diagrams/quickStyle30.xml"/><Relationship Id="rId5" Type="http://schemas.openxmlformats.org/officeDocument/2006/relationships/diagramLayout" Target="../diagrams/layout29.xml"/><Relationship Id="rId10" Type="http://schemas.openxmlformats.org/officeDocument/2006/relationships/diagramLayout" Target="../diagrams/layout30.xml"/><Relationship Id="rId4" Type="http://schemas.openxmlformats.org/officeDocument/2006/relationships/diagramData" Target="../diagrams/data29.xml"/><Relationship Id="rId9" Type="http://schemas.openxmlformats.org/officeDocument/2006/relationships/diagramData" Target="../diagrams/data30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1.xml"/><Relationship Id="rId13" Type="http://schemas.microsoft.com/office/2007/relationships/diagramDrawing" Target="../diagrams/drawing32.xml"/><Relationship Id="rId3" Type="http://schemas.openxmlformats.org/officeDocument/2006/relationships/image" Target="../media/image61.emf"/><Relationship Id="rId7" Type="http://schemas.openxmlformats.org/officeDocument/2006/relationships/diagramColors" Target="../diagrams/colors31.xml"/><Relationship Id="rId12" Type="http://schemas.openxmlformats.org/officeDocument/2006/relationships/diagramColors" Target="../diagrams/colors3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1.xml"/><Relationship Id="rId11" Type="http://schemas.openxmlformats.org/officeDocument/2006/relationships/diagramQuickStyle" Target="../diagrams/quickStyle32.xml"/><Relationship Id="rId5" Type="http://schemas.openxmlformats.org/officeDocument/2006/relationships/diagramLayout" Target="../diagrams/layout31.xml"/><Relationship Id="rId10" Type="http://schemas.openxmlformats.org/officeDocument/2006/relationships/diagramLayout" Target="../diagrams/layout32.xml"/><Relationship Id="rId4" Type="http://schemas.openxmlformats.org/officeDocument/2006/relationships/diagramData" Target="../diagrams/data31.xml"/><Relationship Id="rId9" Type="http://schemas.openxmlformats.org/officeDocument/2006/relationships/diagramData" Target="../diagrams/data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3.xml"/><Relationship Id="rId13" Type="http://schemas.openxmlformats.org/officeDocument/2006/relationships/diagramColors" Target="../diagrams/colors34.xml"/><Relationship Id="rId3" Type="http://schemas.openxmlformats.org/officeDocument/2006/relationships/image" Target="../media/image62.png"/><Relationship Id="rId7" Type="http://schemas.openxmlformats.org/officeDocument/2006/relationships/diagramQuickStyle" Target="../diagrams/quickStyle33.xml"/><Relationship Id="rId12" Type="http://schemas.openxmlformats.org/officeDocument/2006/relationships/diagramQuickStyle" Target="../diagrams/quickStyle3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3.xml"/><Relationship Id="rId11" Type="http://schemas.openxmlformats.org/officeDocument/2006/relationships/diagramLayout" Target="../diagrams/layout34.xml"/><Relationship Id="rId5" Type="http://schemas.openxmlformats.org/officeDocument/2006/relationships/diagramData" Target="../diagrams/data33.xml"/><Relationship Id="rId10" Type="http://schemas.openxmlformats.org/officeDocument/2006/relationships/diagramData" Target="../diagrams/data34.xml"/><Relationship Id="rId4" Type="http://schemas.openxmlformats.org/officeDocument/2006/relationships/image" Target="../media/image63.jpeg"/><Relationship Id="rId9" Type="http://schemas.microsoft.com/office/2007/relationships/diagramDrawing" Target="../diagrams/drawing33.xml"/><Relationship Id="rId14" Type="http://schemas.microsoft.com/office/2007/relationships/diagramDrawing" Target="../diagrams/drawing3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5.xml"/><Relationship Id="rId13" Type="http://schemas.openxmlformats.org/officeDocument/2006/relationships/diagramColors" Target="../diagrams/colors36.xml"/><Relationship Id="rId3" Type="http://schemas.openxmlformats.org/officeDocument/2006/relationships/notesSlide" Target="../notesSlides/notesSlide18.xml"/><Relationship Id="rId7" Type="http://schemas.openxmlformats.org/officeDocument/2006/relationships/diagramQuickStyle" Target="../diagrams/quickStyle35.xml"/><Relationship Id="rId12" Type="http://schemas.openxmlformats.org/officeDocument/2006/relationships/diagramQuickStyle" Target="../diagrams/quickStyl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35.xml"/><Relationship Id="rId11" Type="http://schemas.openxmlformats.org/officeDocument/2006/relationships/diagramLayout" Target="../diagrams/layout36.xml"/><Relationship Id="rId5" Type="http://schemas.openxmlformats.org/officeDocument/2006/relationships/diagramData" Target="../diagrams/data35.xml"/><Relationship Id="rId10" Type="http://schemas.openxmlformats.org/officeDocument/2006/relationships/diagramData" Target="../diagrams/data36.xml"/><Relationship Id="rId4" Type="http://schemas.openxmlformats.org/officeDocument/2006/relationships/image" Target="../media/image64.emf"/><Relationship Id="rId9" Type="http://schemas.microsoft.com/office/2007/relationships/diagramDrawing" Target="../diagrams/drawing35.xml"/><Relationship Id="rId14" Type="http://schemas.microsoft.com/office/2007/relationships/diagramDrawing" Target="../diagrams/drawing3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8.xml"/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12" Type="http://schemas.microsoft.com/office/2007/relationships/diagramDrawing" Target="../diagrams/drawing38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7.xml"/><Relationship Id="rId11" Type="http://schemas.openxmlformats.org/officeDocument/2006/relationships/diagramColors" Target="../diagrams/colors38.xml"/><Relationship Id="rId5" Type="http://schemas.openxmlformats.org/officeDocument/2006/relationships/diagramQuickStyle" Target="../diagrams/quickStyle37.xml"/><Relationship Id="rId10" Type="http://schemas.openxmlformats.org/officeDocument/2006/relationships/diagramQuickStyle" Target="../diagrams/quickStyle38.xml"/><Relationship Id="rId4" Type="http://schemas.openxmlformats.org/officeDocument/2006/relationships/diagramLayout" Target="../diagrams/layout37.xml"/><Relationship Id="rId9" Type="http://schemas.openxmlformats.org/officeDocument/2006/relationships/diagramLayout" Target="../diagrams/layout3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9.xml"/><Relationship Id="rId13" Type="http://schemas.openxmlformats.org/officeDocument/2006/relationships/diagramColors" Target="../diagrams/colors40.xml"/><Relationship Id="rId3" Type="http://schemas.openxmlformats.org/officeDocument/2006/relationships/image" Target="../media/image66.png"/><Relationship Id="rId7" Type="http://schemas.openxmlformats.org/officeDocument/2006/relationships/diagramQuickStyle" Target="../diagrams/quickStyle39.xml"/><Relationship Id="rId12" Type="http://schemas.openxmlformats.org/officeDocument/2006/relationships/diagramQuickStyle" Target="../diagrams/quickStyl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Layout" Target="../diagrams/layout39.xml"/><Relationship Id="rId11" Type="http://schemas.openxmlformats.org/officeDocument/2006/relationships/diagramLayout" Target="../diagrams/layout40.xml"/><Relationship Id="rId5" Type="http://schemas.openxmlformats.org/officeDocument/2006/relationships/diagramData" Target="../diagrams/data39.xml"/><Relationship Id="rId10" Type="http://schemas.openxmlformats.org/officeDocument/2006/relationships/diagramData" Target="../diagrams/data40.xml"/><Relationship Id="rId4" Type="http://schemas.openxmlformats.org/officeDocument/2006/relationships/image" Target="../media/image67.png"/><Relationship Id="rId9" Type="http://schemas.microsoft.com/office/2007/relationships/diagramDrawing" Target="../diagrams/drawing39.xml"/><Relationship Id="rId14" Type="http://schemas.microsoft.com/office/2007/relationships/diagramDrawing" Target="../diagrams/drawing4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2.xml"/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12" Type="http://schemas.microsoft.com/office/2007/relationships/diagramDrawing" Target="../diagrams/drawing42.xm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1.xml"/><Relationship Id="rId11" Type="http://schemas.openxmlformats.org/officeDocument/2006/relationships/diagramColors" Target="../diagrams/colors42.xml"/><Relationship Id="rId5" Type="http://schemas.openxmlformats.org/officeDocument/2006/relationships/diagramQuickStyle" Target="../diagrams/quickStyle41.xml"/><Relationship Id="rId10" Type="http://schemas.openxmlformats.org/officeDocument/2006/relationships/diagramQuickStyle" Target="../diagrams/quickStyle42.xml"/><Relationship Id="rId4" Type="http://schemas.openxmlformats.org/officeDocument/2006/relationships/diagramLayout" Target="../diagrams/layout41.xml"/><Relationship Id="rId9" Type="http://schemas.openxmlformats.org/officeDocument/2006/relationships/diagramLayout" Target="../diagrams/layout42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3.xml"/><Relationship Id="rId13" Type="http://schemas.microsoft.com/office/2007/relationships/diagramDrawing" Target="../diagrams/drawing44.xml"/><Relationship Id="rId3" Type="http://schemas.openxmlformats.org/officeDocument/2006/relationships/image" Target="../media/image70.emf"/><Relationship Id="rId7" Type="http://schemas.openxmlformats.org/officeDocument/2006/relationships/diagramColors" Target="../diagrams/colors43.xml"/><Relationship Id="rId12" Type="http://schemas.openxmlformats.org/officeDocument/2006/relationships/diagramColors" Target="../diagrams/colors44.xml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43.xml"/><Relationship Id="rId11" Type="http://schemas.openxmlformats.org/officeDocument/2006/relationships/diagramQuickStyle" Target="../diagrams/quickStyle44.xml"/><Relationship Id="rId5" Type="http://schemas.openxmlformats.org/officeDocument/2006/relationships/diagramLayout" Target="../diagrams/layout43.xml"/><Relationship Id="rId10" Type="http://schemas.openxmlformats.org/officeDocument/2006/relationships/diagramLayout" Target="../diagrams/layout44.xml"/><Relationship Id="rId4" Type="http://schemas.openxmlformats.org/officeDocument/2006/relationships/diagramData" Target="../diagrams/data43.xml"/><Relationship Id="rId9" Type="http://schemas.openxmlformats.org/officeDocument/2006/relationships/diagramData" Target="../diagrams/data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71.pn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10" Type="http://schemas.openxmlformats.org/officeDocument/2006/relationships/image" Target="../media/image78.jpeg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guilherme.atsumi@totvs.com.br" TargetMode="External"/><Relationship Id="rId2" Type="http://schemas.openxmlformats.org/officeDocument/2006/relationships/hyperlink" Target="mailto:mariana.villares@totvs.com.b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226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 dirty="0">
              <a:solidFill>
                <a:schemeClr val="bg1"/>
              </a:solidFill>
              <a:ea typeface="ＭＳ Ｐゴシック" pitchFamily="112" charset="-128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4608513"/>
            <a:ext cx="9137650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5876925"/>
            <a:ext cx="711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115616" y="1643050"/>
            <a:ext cx="7391744" cy="301008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kern="0" dirty="0" smtClean="0">
                <a:solidFill>
                  <a:schemeClr val="bg1"/>
                </a:solidFill>
                <a:latin typeface="+mj-lt"/>
                <a:ea typeface="ＭＳ Ｐゴシック" pitchFamily="112" charset="-128"/>
                <a:cs typeface="ＭＳ Ｐゴシック"/>
              </a:rPr>
              <a:t>Modelo de Gestão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4400" b="1" kern="0" dirty="0" smtClean="0">
              <a:solidFill>
                <a:schemeClr val="bg1"/>
              </a:solidFill>
              <a:latin typeface="+mj-lt"/>
              <a:ea typeface="ＭＳ Ｐゴシック" pitchFamily="112" charset="-128"/>
              <a:cs typeface="ＭＳ Ｐゴシック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kern="0" dirty="0" smtClean="0">
                <a:solidFill>
                  <a:schemeClr val="bg1"/>
                </a:solidFill>
                <a:latin typeface="+mj-lt"/>
                <a:ea typeface="ＭＳ Ｐゴシック" pitchFamily="112" charset="-128"/>
                <a:cs typeface="ＭＳ Ｐゴシック"/>
              </a:rPr>
              <a:t>Acompanhamento de Resultados</a:t>
            </a:r>
            <a:endParaRPr kumimoji="0" lang="pt-BR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pitchFamily="112" charset="-128"/>
              <a:cs typeface="ＭＳ Ｐゴシック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1616" y="5664124"/>
            <a:ext cx="900119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8"/>
          <p:cNvGrpSpPr/>
          <p:nvPr/>
        </p:nvGrpSpPr>
        <p:grpSpPr>
          <a:xfrm>
            <a:off x="3131840" y="3789040"/>
            <a:ext cx="1944042" cy="1512168"/>
            <a:chOff x="3131840" y="3789040"/>
            <a:chExt cx="1944042" cy="1512168"/>
          </a:xfrm>
        </p:grpSpPr>
        <p:pic>
          <p:nvPicPr>
            <p:cNvPr id="46" name="Picture 1"/>
            <p:cNvPicPr>
              <a:picLocks noChangeArrowheads="1"/>
            </p:cNvPicPr>
            <p:nvPr/>
          </p:nvPicPr>
          <p:blipFill>
            <a:blip r:embed="rId3" cstate="print"/>
            <a:srcRect r="52934" b="58818"/>
            <a:stretch>
              <a:fillRect/>
            </a:stretch>
          </p:blipFill>
          <p:spPr bwMode="auto">
            <a:xfrm rot="20731700">
              <a:off x="3131840" y="4005064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"/>
            <p:cNvPicPr>
              <a:picLocks noChangeArrowheads="1"/>
            </p:cNvPicPr>
            <p:nvPr/>
          </p:nvPicPr>
          <p:blipFill>
            <a:blip r:embed="rId3" cstate="print"/>
            <a:srcRect l="52264" b="52934"/>
            <a:stretch>
              <a:fillRect/>
            </a:stretch>
          </p:blipFill>
          <p:spPr bwMode="auto">
            <a:xfrm rot="1086696">
              <a:off x="4067944" y="3789040"/>
              <a:ext cx="584274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"/>
            <p:cNvPicPr>
              <a:picLocks noChangeArrowheads="1"/>
            </p:cNvPicPr>
            <p:nvPr/>
          </p:nvPicPr>
          <p:blipFill>
            <a:blip r:embed="rId3" cstate="print"/>
            <a:srcRect t="52948" r="52934"/>
            <a:stretch>
              <a:fillRect/>
            </a:stretch>
          </p:blipFill>
          <p:spPr bwMode="auto">
            <a:xfrm>
              <a:off x="3275856" y="4725318"/>
              <a:ext cx="576064" cy="575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"/>
            <p:cNvPicPr>
              <a:picLocks noChangeArrowheads="1"/>
            </p:cNvPicPr>
            <p:nvPr/>
          </p:nvPicPr>
          <p:blipFill>
            <a:blip r:embed="rId3" cstate="print"/>
            <a:srcRect l="52949" t="52949"/>
            <a:stretch>
              <a:fillRect/>
            </a:stretch>
          </p:blipFill>
          <p:spPr bwMode="auto">
            <a:xfrm rot="19330985">
              <a:off x="4499992" y="4725144"/>
              <a:ext cx="575890" cy="575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971550" y="0"/>
            <a:ext cx="8172450" cy="836613"/>
          </a:xfrm>
        </p:spPr>
        <p:txBody>
          <a:bodyPr/>
          <a:lstStyle/>
          <a:p>
            <a:pPr algn="r"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Melhoria Contínua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Text Box 28"/>
          <p:cNvSpPr txBox="1">
            <a:spLocks noChangeArrowheads="1"/>
          </p:cNvSpPr>
          <p:nvPr/>
        </p:nvSpPr>
        <p:spPr bwMode="auto">
          <a:xfrm>
            <a:off x="5189538" y="76200"/>
            <a:ext cx="3954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 i="1" dirty="0">
              <a:latin typeface="Calibri" pitchFamily="34" charset="0"/>
            </a:endParaRPr>
          </a:p>
        </p:txBody>
      </p:sp>
      <p:sp>
        <p:nvSpPr>
          <p:cNvPr id="31" name="Espaço Reservado para Número de Slide 3"/>
          <p:cNvSpPr txBox="1">
            <a:spLocks/>
          </p:cNvSpPr>
          <p:nvPr/>
        </p:nvSpPr>
        <p:spPr bwMode="auto">
          <a:xfrm>
            <a:off x="-36513" y="6492875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814D51F-2CFC-481A-B7F6-726EBFE7DC89}" type="slidenum">
              <a:rPr lang="pt-BR" sz="1200" b="1">
                <a:latin typeface="+mj-lt"/>
                <a:ea typeface="Verdana" pitchFamily="34" charset="0"/>
                <a:cs typeface="Verdana" pitchFamily="34" charset="0"/>
              </a:rPr>
              <a:pPr>
                <a:defRPr/>
              </a:pPr>
              <a:t>10</a:t>
            </a:fld>
            <a:endParaRPr lang="pt-BR" sz="12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8963" y="1658938"/>
            <a:ext cx="12192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AutoShape 4"/>
          <p:cNvSpPr>
            <a:spLocks noChangeArrowheads="1"/>
          </p:cNvSpPr>
          <p:nvPr/>
        </p:nvSpPr>
        <p:spPr bwMode="auto">
          <a:xfrm>
            <a:off x="3519529" y="3411777"/>
            <a:ext cx="403225" cy="381000"/>
          </a:xfrm>
          <a:prstGeom prst="star4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/>
          </a:p>
        </p:txBody>
      </p:sp>
      <p:sp>
        <p:nvSpPr>
          <p:cNvPr id="40" name="Line 29"/>
          <p:cNvSpPr>
            <a:spLocks noChangeShapeType="1"/>
          </p:cNvSpPr>
          <p:nvPr/>
        </p:nvSpPr>
        <p:spPr bwMode="auto">
          <a:xfrm>
            <a:off x="801688" y="1584325"/>
            <a:ext cx="0" cy="4213225"/>
          </a:xfrm>
          <a:prstGeom prst="line">
            <a:avLst/>
          </a:prstGeom>
          <a:ln w="57150">
            <a:solidFill>
              <a:schemeClr val="tx2"/>
            </a:solidFill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1" name="Line 30"/>
          <p:cNvSpPr>
            <a:spLocks noChangeShapeType="1"/>
          </p:cNvSpPr>
          <p:nvPr/>
        </p:nvSpPr>
        <p:spPr bwMode="auto">
          <a:xfrm>
            <a:off x="814388" y="5776913"/>
            <a:ext cx="7200900" cy="0"/>
          </a:xfrm>
          <a:prstGeom prst="line">
            <a:avLst/>
          </a:prstGeom>
          <a:ln w="57150">
            <a:solidFill>
              <a:schemeClr val="tx2"/>
            </a:solidFill>
            <a:headEnd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 rot="16200000">
            <a:off x="-609600" y="3748088"/>
            <a:ext cx="2160588" cy="3603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400" b="1" dirty="0">
                <a:latin typeface="Verdana" pitchFamily="34" charset="0"/>
              </a:rPr>
              <a:t>Nível de Resultado </a:t>
            </a:r>
          </a:p>
        </p:txBody>
      </p: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3292475" y="5867400"/>
            <a:ext cx="2160588" cy="3603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400" b="1" dirty="0">
                <a:latin typeface="Verdana" pitchFamily="34" charset="0"/>
              </a:rPr>
              <a:t>Tempo</a:t>
            </a:r>
          </a:p>
        </p:txBody>
      </p:sp>
      <p:cxnSp>
        <p:nvCxnSpPr>
          <p:cNvPr id="44" name="Conector reto 43"/>
          <p:cNvCxnSpPr>
            <a:cxnSpLocks noChangeShapeType="1"/>
          </p:cNvCxnSpPr>
          <p:nvPr/>
        </p:nvCxnSpPr>
        <p:spPr bwMode="auto">
          <a:xfrm flipV="1">
            <a:off x="1476375" y="3603625"/>
            <a:ext cx="2006600" cy="1049338"/>
          </a:xfrm>
          <a:prstGeom prst="line">
            <a:avLst/>
          </a:prstGeom>
          <a:noFill/>
          <a:ln w="57150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45" name="Conector reto 44"/>
          <p:cNvCxnSpPr>
            <a:cxnSpLocks noChangeShapeType="1"/>
          </p:cNvCxnSpPr>
          <p:nvPr/>
        </p:nvCxnSpPr>
        <p:spPr bwMode="auto">
          <a:xfrm>
            <a:off x="3978275" y="3586163"/>
            <a:ext cx="1800225" cy="3175"/>
          </a:xfrm>
          <a:prstGeom prst="line">
            <a:avLst/>
          </a:prstGeom>
          <a:noFill/>
          <a:ln w="57150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47" name="Seta para a direita listrada 46"/>
          <p:cNvSpPr/>
          <p:nvPr/>
        </p:nvSpPr>
        <p:spPr bwMode="auto">
          <a:xfrm rot="12360636">
            <a:off x="2595563" y="4352925"/>
            <a:ext cx="558800" cy="325438"/>
          </a:xfrm>
          <a:prstGeom prst="striped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endParaRPr lang="pt-BR" sz="20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8" name="AutoShape 4"/>
          <p:cNvSpPr>
            <a:spLocks noChangeArrowheads="1"/>
          </p:cNvSpPr>
          <p:nvPr/>
        </p:nvSpPr>
        <p:spPr bwMode="auto">
          <a:xfrm>
            <a:off x="5777601" y="3400401"/>
            <a:ext cx="403225" cy="381000"/>
          </a:xfrm>
          <a:prstGeom prst="star4">
            <a:avLst>
              <a:gd name="adj" fmla="val 12500"/>
            </a:avLst>
          </a:prstGeom>
          <a:solidFill>
            <a:schemeClr val="bg2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/>
          </a:p>
        </p:txBody>
      </p:sp>
      <p:sp>
        <p:nvSpPr>
          <p:cNvPr id="49" name="Seta para a direita listrada 48"/>
          <p:cNvSpPr/>
          <p:nvPr/>
        </p:nvSpPr>
        <p:spPr bwMode="auto">
          <a:xfrm rot="5400000">
            <a:off x="4775200" y="3068638"/>
            <a:ext cx="503237" cy="287338"/>
          </a:xfrm>
          <a:prstGeom prst="striped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endParaRPr lang="pt-BR" sz="20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0" name="AutoShape 4"/>
          <p:cNvSpPr>
            <a:spLocks noChangeArrowheads="1"/>
          </p:cNvSpPr>
          <p:nvPr/>
        </p:nvSpPr>
        <p:spPr bwMode="auto">
          <a:xfrm>
            <a:off x="7747359" y="1858249"/>
            <a:ext cx="403225" cy="381000"/>
          </a:xfrm>
          <a:prstGeom prst="star4">
            <a:avLst>
              <a:gd name="adj" fmla="val 12500"/>
            </a:avLst>
          </a:prstGeom>
          <a:solidFill>
            <a:schemeClr val="bg2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/>
          </a:p>
        </p:txBody>
      </p:sp>
      <p:cxnSp>
        <p:nvCxnSpPr>
          <p:cNvPr id="51" name="Conector reto 50"/>
          <p:cNvCxnSpPr>
            <a:cxnSpLocks noChangeShapeType="1"/>
          </p:cNvCxnSpPr>
          <p:nvPr/>
        </p:nvCxnSpPr>
        <p:spPr bwMode="auto">
          <a:xfrm rot="5400000" flipH="1" flipV="1">
            <a:off x="6188869" y="2047082"/>
            <a:ext cx="1524000" cy="1509712"/>
          </a:xfrm>
          <a:prstGeom prst="line">
            <a:avLst/>
          </a:prstGeom>
          <a:noFill/>
          <a:ln w="57150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pic>
        <p:nvPicPr>
          <p:cNvPr id="52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6175" y="2606675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Seta para a direita listrada 52"/>
          <p:cNvSpPr/>
          <p:nvPr/>
        </p:nvSpPr>
        <p:spPr bwMode="auto">
          <a:xfrm rot="12360636">
            <a:off x="6915150" y="2905125"/>
            <a:ext cx="558800" cy="327025"/>
          </a:xfrm>
          <a:prstGeom prst="striped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endParaRPr lang="pt-BR" sz="20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4" name="Explosão 1 53"/>
          <p:cNvSpPr/>
          <p:nvPr/>
        </p:nvSpPr>
        <p:spPr bwMode="auto">
          <a:xfrm>
            <a:off x="2531376" y="4082256"/>
            <a:ext cx="2542424" cy="1123712"/>
          </a:xfrm>
          <a:prstGeom prst="irregularSeal1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Melhoria</a:t>
            </a:r>
          </a:p>
        </p:txBody>
      </p:sp>
      <p:sp>
        <p:nvSpPr>
          <p:cNvPr id="55" name="Explosão 1 54"/>
          <p:cNvSpPr/>
          <p:nvPr/>
        </p:nvSpPr>
        <p:spPr bwMode="auto">
          <a:xfrm>
            <a:off x="3262896" y="1811496"/>
            <a:ext cx="3665502" cy="1123712"/>
          </a:xfrm>
          <a:prstGeom prst="irregularSeal1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Estabilização</a:t>
            </a:r>
          </a:p>
        </p:txBody>
      </p:sp>
      <p:sp>
        <p:nvSpPr>
          <p:cNvPr id="56" name="Explosão 1 55"/>
          <p:cNvSpPr/>
          <p:nvPr/>
        </p:nvSpPr>
        <p:spPr bwMode="auto">
          <a:xfrm>
            <a:off x="6412894" y="2710656"/>
            <a:ext cx="2542424" cy="1123712"/>
          </a:xfrm>
          <a:prstGeom prst="irregularSeal1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Melhoria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3203575" y="3213100"/>
            <a:ext cx="24479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400" b="1" dirty="0">
                <a:latin typeface="+mj-lt"/>
              </a:rPr>
              <a:t>Início do projeto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Gestão pelas Diretrizes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AutoShape 2" descr="data:image/jpg;base64,/9j/4AAQSkZJRgABAQAAAQABAAD/2wCEAAkGBhQSERQUExQUFBUVFxQVFRQUFxUXGBQXFRQVFBcVFBQXHCYeFxwjGRUUHy8gIycpLCwsFx4xNTAqNSYrLCkBCQoKDgwOGg8PGiwkHyQsLiwsLCosLCkvKSwsLCwsLCosLCwsLCwsKSwsLCwsKSksLCwsLCwsLCwsLCwsLCwpLP/AABEIALcBFAMBIgACEQEDEQH/xAAcAAABBQEBAQAAAAAAAAAAAAAAAQMEBQYCBwj/xAA/EAABAwEGBAMFBgQFBQEAAAABAAIDEQQFEiExQQZRYXETgZEiMqGx0QdCUsHh8BRicpIVI1OCshdjo8LxCP/EABsBAAIDAQEBAAAAAAAAAAAAAAADAQIEBQYH/8QAMREAAgIBAwIEBAMJAAAAAAAAAAECEQMEITESQQUTUXEUImGBMrHwBhUjUpGSocHR/9oADAMBAAIRAxEAPwDTttCtLoL3OxBzmtBGh9460NdlQtK2F2w4WNHT4pmpn0xpdy2CHU7ZbR3l+IeY+ikxWlrtCCqotTb4arEsrXJoeFPgvkKkjc9ujj21Ull5O3AKusy7i3hl2LJCiMvFp1qE+20NOhCYpJ8MW4SXKHEJAUqsVBCEIAEIQgAQhCABCEIAEIQgAQhCABCEIAEIQgAQhCABCEIAEIUe3W+OFhkle2NjdXPIaB5lAEhMWy3RxML5HtYwaueQ0DzK8z4q+22NgLLE0Su08Z9Qwf0t1d50HdeS31xLPan455XSHapyb/S3RvkEAe4237Z7BG8tBlkA+8xgwntiIJ9EL54MyEAe3WX3miu4Wys8ooFiI5vaHRX8FtSdTK516GrBGoWX9U7VVUVtUqK0grOPJaRzVw2RdgoIOC1AKdouHNUUCYrZyNCnWXge/dRHhQ3z4DR2mx/JSpNFvLjIv47xadclJZIDoarPxygruG0EGoNNu6dHK+4qWn9C/QmLLag8ddwn09O+DG006YIQhSQCEIQAIQhAAhCEACEIQAIQhAAhCEACE1JaAPoFDnnc7eg6fVUc0i8YNkqa2Nbqc+Q1VbarPDO9rpog/B7mOj2tJ1dgOVeuZSss4TmiX5jHeVEzfH32bwWyB74Y2MtLRVj2ANx0zwPpkajIE6ZL5ymjLSQQQQSCDqCDmD5r66sU1at5aLwP7auHhZ7f4rBRlob4nTGDST19l3+4pydqzPKPS6PPEIqhBB7TYZjXzV2xwPRY+8L6Nmew+GZA/EMiBmKbU6r0O7+HZXwskIDHOaHeG45tqK0JGVUnNCTk2a8WSKikyqc4sNdj8F3HbiEluidGaPBB/Cfn+qhYtvNZnsbIxtWjRWa3VAVhHKsxBNTRWENsyUkUXweV21wKr7NbqjNLLagM/VWsp0WTXMUeeyBwIOYP7yXDLeOakxygqNmTUoldPG6NpIBf219ExZLRQCuu/wC9ldGNRLXZ2n3mgnnv6o4GwyJ7MWK0UoR6q5sltDsjkfn2Wawua4bs+I7qayXcFMhOhWbCpI0SFFsNsxjqNfqpS0p2rRzZRcXTBCEKSoIQhAAhCEACELiSUDUoDk7XD5QNSoM95fh9VBltVASSlSypcGiGCT5LR9uGw9UxJaCd1CgLjm7Ku3Lv1TwSXkbHeVGJ2uqJGpSUIALqJiW0CiLRLQLP2q8KeqG6LRiXdgtv+aAdzT1B/RZP7ebtx2COWmcUo/tkBafiG+imR2/C+I/92KvbEKq7+0e7vHuy1M1Phlw7sOMf8U7E9jNqFTPliqEhKEwQfS/DPAzwWSWwse9hxMY0ZA83HQkchktshCs3YEO8rtbMzC7X7p3BWJt10Pid7Q7HY9ivQlzJEHChAI5HNJnjUh+LO8fseYyY26AEcs0R21u4LfiPULaW3hWN1Swlh5aj6qht3DcjPu4hzbmPPcLM8com+GfHP3IMdsA0cKd/qujeOWoI7/MKFLd+7v0CqZIPENBkzn+L9FRs0xgnwyzmvtjNCe2tOycsfGDNCS3uPoqaS7hsFG/ggFBdwPQ7JfgcBRwPUKU+cOpmvKbyitEEXixNc1ppR5ya7P7tff8AJW13cXlrQZMwQMx16K24jojex6CBRdCIuGlK8tfMKnu3iWN+VdfX0VxFbOQxN5g/MKypclJJo6sGJkramtTTLLXKiurXawwV3OgWbdeIdIMOeE1PcaKbabWZKVAFK6V3p9ArRypJpHB8Q1sIycU/mSJcd7muYFOiswVmiFZx3sAAMJyAGyvjy/zMwaXV8+ayzQq8XwORHVUtt46ayRzWx4g0kYsVK0yNBTmmvLBdzsaWD1baw71z+mapCx//AFCA1hPk4V+S1zHVFVMckZcDc+ly4K8xVZxaJsLSf3XZU8k5OZ813eluBcGjb071UNwdtn+/gkZJ2zRgxUrfc6e8keyPXJdQWLMF3tEach2CaiGfzCnC0ABLW46ba2Q4GUSFQZr0HNRpbzU2kVjhky0D1zNMAFVPvHCM9d1Dtl4l2SlSJeJoevK861A/fVUD5cTugXUziT3XEcWE03VGxsIDl42nJlBShB9M16Rb4hJC8bOYfQheZzwnfX5L0u7ZMcEZ5sb/AMRVacSpHP1DTex8hWmLC9zfwkj0JCFN4lhwWy0tP3Zph/5HITTIfXaEIUkghCEACSiVCAIluuuOVpa9oNd6CvqsrePCj2ZsGNvTUeS2qEuWNSHYs88fB5JabQGEtDS5wyoBoepOSpbW15eA/CAa0aCdaZEnemtOi3PGFh8KTxAMn5inPcLI2lwe5mPL2m57jMbrG10ujtQmskL9Tu0RGVvtFzyAGitTQDQDkOijXdw4RnI1xzJAGy1NjcMNGjz2C6jtWF5aSCAoLOlsjIX7YvDAI0WuikijY0BjaADc55b5oZdzZ3BzgTG1wDjz3wjrQJufhtzy6u5Jb7TqNFcgANKBUkrPPeK9GWSh5ii1u/uW93TMc2rABTUDZTVAum7BDHhxFx1LjuVPCmKpHk6ptJ2Kkc4DMkNHMmiFleIpH/xADsmFg8Mn3S6pxCvP3USdI6Hh2k+M1EcN1ff23NKbXGQaPacjv0WBgBDGg60z9SpfgO1/MKOSlN3yfRvCvCY6CU3CfUpV24q/qdQyYXA60OnNegQcYRStDW1a85Fp2G5DtCvPcSjTyOaQ5ho4ZhWhkcODo6rQw1VdXK4PUHEfhBG4OdUsbANPd26dFg4eNjQY4nFw5EU+JC4tnGkzxSNmDq41+ATPOj3OV+69RdUai+L9ZDqc9KLCX5x/IDSNhpzNfkmI7RI6plq4ncUz+iebdbHsLq1przB6hCkmyJ6WeJbr7kKwcWmQ+3I5p7CnqMwtNYb0Ycw+p6lZSe4QSCBTqMqKxuWyVJa/UZ9xzUtCt0tzRvtYcdarvFUCn78kt3XO5xpGwkdsh56BaiwcJjWU1/lb+Z+ivGMpcGbJlhHlmeu27HyuowVO7joO5V5auHmxBpHtE+848+g2C0kFnawYWgADYJZY8QoVojiSX1MGTUSm/oYW12PNaewTiCytMhoGMLnV2Aq7PyUW9YP4eN0vhST4aUihaHPd5EjLmsHe1sva92OhishscD8nvnJa5za6GoBp0a090yKoTOV7I8bvy3+PaZpf9SSR9OQc8uA9Chev2P8A/PTMI8W1Ox7+HGMI7YjU98kKSh7ChCFIAhCEACEIQAIQhAGS44vijRC0VcS0k7Cug75hZp1xMc04jnz6rVXzwq+aVzg8AOINTWradN9FMs/CkYzc5zj5AeiyyhKUjqYs2LFBKzzV11UNGue09C4LZ8JcM1YXz1eD7gORp+I0or5nDUIdiLS4/wAxqPRWgCtDFT3EZtV1qo7FTetnayNjWANaHZAae65V4H7qn+NJAIGipBLxSnQEn4LHGZaYaCWb506Rxs3h89RPrujVURVZm63F9pDakBrC+g+8ScNOtNfRaYMPIrFnxeTkcLujkZtLOGR44716Jirl8YcKOAI5EAj0Kof8WmDnhxIo94AI+6HENPmKHzUiK/Xbta7tUFN+DzOKko2n7DloNQkpKP6/MhcV2SJkLWsjY1z3sALWgEUOJxqP5QfVUdVYXnLJaZsTYpDFG2mJrS4BzverTegHqVCEbdA4V5GrT5grltrqaPof7OwnDSXkk2229967fbgSOIu0SyWQ9D2IPyV1wrcLZpHmX2msDaM2cTXM01App1WptnDUD208NrDs6MBjm9QW69is0tQotquDfqPEseHL0b/r7nmRhCHENFToFJtEJa4tOZBIJ50JFfgo9pZVp7FPTTVo60ZdVHbHRu0cW/1D6KNKRidgfTC3XZxrpQ7JbBE8jMUry+inXfw652b3EA6gZepTox3Odn1MXjcV3KI3vLhwmJ3dvtAd6aLSXJc8j8Ln+zyDfeNebld2G742tyAHpmnLJG8vEcYBqTTkG8zyAWjk4jkol/c1seJBETiGEnQezSm4A7K/US7ruETebj7zjv8AQKWtkE0tzi5pRlK4oEIQrigQhCABCEIAEIQgAQhCABCEIAEITcs7W6mn75IAcQoT7zbsCfgm33i46NA7mqo5xQxYpPsWK5c8DU0VW60P3d6ZfJcVVHlXYYsD7sg8S2J1oczC4BrQczXMkjQdgPVVjLgYD7Rc74D4LQuKh2pql6rKo9MXS+hrxRS2GLPCGe40DnTUjvqrKItpmRTqq6OfUKrvniVsIwMAdIdBy6k7JOPqySpbtjZY/sMcRTN8UYeX/wA/NVsk2FjnHYE9+iYs7XOJc81ccypbogaV0DmupzwuDqHoaUXo8WOeLB0rdpP+op1ZubjsRis8bD7waC7+o5u+JKkWmwxye+xj/wCpoPzVHHxWa5sFOhzV5ZLW2Roc3Q/DovAarS58DvMqvvtu/s2I+aL6kNWG6YoamJgZipWlc6adtVKe2opolSrHRWU5SfVJ2zKu4Lf920mn80TT8cQTMvBMxBH8Q2hFKeFSvnVbBKnKeTs2bl4lqF3X9sf+GXl4McAMFHDLofj9U3HdE/uiMjrlT1Wzh0CcXoseKM4Rl6pGP4zItnuZmHhDL2pOtANO1T+SuruutkI9kZnVx1P6dFMQtEYRjwInlnPlghCFcUCEIQAIQhQAIQhAAhCFIAhCEAC5fIAKk0CZtFsazU58hr+irJZi81dpsNlSU1EZDG5D895k5MyHM6+XJMMj3+aWiUPWZyb5NcYqK2FDQkc9JVcuUWWSOCVyJE1O6ioLy4iEbsLQXvzOFuZy1z0GoS7NEYWaV84VZbryaz3nAE6Dc9husk+/rRPkwtjG4rV471yB8lBvMGBmJzjU+9I41NKZ5/kupi8PnJXkdIp1KPBeW23SvOFrmxA8yC8/k1RIbvDNczuTnXrXdZWzPmlqY4nOb+NzqV7K6uG1vJcx1ctjqOi6el8iPyY+SrcpbsuWhP2MF8oiazE4tc+taANaWg/FzR5ptrVZ8LNH8U7n4TgD/vZX8vRV8R1EtPp5ZYcqv8tIo+A/wqQZeHJXlQU/urRX1wXc6GMh59pzi4gZhuQFK76fFWiF4vW+JZdXBQmkkt9vUS5tqhEIQuYUOXtJyCT+HcNq9iuJLQRp6riK83Z1GJo1OQp56Lbp9Bizw653bGdM62osoRQBOKDHfMZ1Jb3H0UaXiNgOTXEcxT1ovQQcIRUU9lsI8qbfBboTcE4e0Oaag5gpxOFcAhCEACEIUACRCEACEIQBVWziuyROwyWmFruRkbUdxXJToLxie0OZIxzTo5rmkHsQaL5LEpUu7L4ks78Ubqcwcw7o4bqQPqme3MZqRXYDMlVdovF7609kdNT3K8+4Z4mE7MbciMnsOx+nIrbWV2NocDkUrOpR44H4FGXPI40J4FRi8p1pWSzdQ8Ejk2HrrGiyKOglJTfiJA9TYdJxNHVU09yMD8YbR2Yr3V2XJiUKGhsW0UVv4WinzzZJSgkZkeldnear7RwC6WPw5J3ObVpILRnhNdQei1LBRdPfQJ0NRkjHpT2LONlQ25WxMwsFABoqW7xhxmgxFxBJ6aBal8yduzhsSOxvFGa00xfp1TNLn8vJdWRmkow3ZnhaOjVb8LQF0z5KABrcGXNxB/8AX4rWi64f9KP+xv0T0ULWijQAOQAA9AtmsyfE4Xi4v/Ts5vnEbEkL1NwpudoovM5vDpwg5KfC9CimiOjEEqVkOKuei58cc5yUYbtl7XciWkUqa0B3+qrp5jQNGQGZ6n6KRed5tifgc1zsgagDeuVK9Flr04thheG+0QRn7J9jvVbdLmnjfkZItfl7G7DBtXRciMk9E+LODlRVd335FJ7rwadfmrRloBXSQ2SZLs0hjFGGg5ZbqS28JP5fQ/VV7XVUqNNjJ+pmnCPLRKZef4h5j6KXHamu0cPX8lXAA6pqSygpqm0IeKL+hdVQqNsbm+64jscvRPNvN7PfGIcxkforLIu4t4WuNy2Qo1nvBjwSHDLMg5Ed/qljvCN3uyMPZzT8ir8iWq2ZIQkBQpIPkGqQuSErguQBpOCrxMdqaK+zJ7B76tPrl5r2K5LwpVh01C8Ass5a9rh90gjyNV7Nd0/tNI3HzFVaS6sUl6F8TrIjVvtISwzZeaqXykp+zS5Bcizs9OxZeIjxVBE6UzqbCiZ4qTx1GxpQ5TZFEnxEVTIcuXuU2QSQUxPKNlGNp21Wium6aUfIPa1A/D+qZGLnsimTIsatnN1XIAA6QVcc8J0HcblXICELbGKiqRy5zc3bBCEKxQEjm1SoUNJqmBGNnKejZQLtCy4dHiwy6orcs5Nmav8Ai/za/wAo/NYPiezZHKtei9Hv6L2mnYgj0P6qsksbXDMV5pU4VNnY0+T+GjyO5rSI/Fb1qPMbKxsnGkkTqH22+hTvFdxhjnOiFHUrhG9FhrPKXSBpBBrQt3VkrLylWx7dct+NmaHMPcHY8ir+KWq864R4dliOOrhiGh0ptUbnVeg2SI0zUR+gvIkia0LtcMC7qmoxsUhQL4tbYonyOyaxpcewFVPC82+2W/HR2dsLchKSHH+VuZHnkpqyLrc814m4wltkhJJZH92MHKnN1PeKoca4qkJT0qMjbbtj4tTubvIlCZBQrEAXJAuaoqoAcaV6/dEnsR88LK/2heQQx1cBzIHrkvZbBDo0DQaD0V1+CXsTH8a9y0E+ykB1B+/3unrFw7M/PBTq7JWreEX7vaPUrmLFJnUlqIruUjXJxjloLNwoB77yejRT4lWUdyxD7le5JTFgbFPVRXBkWvTra8lsGWCMaMb6BOhgCutP9Rb1XojIx2CR2jD6J3/CJae4fUfVatCusESj1Miguu4C1wfJQUzDdc+qv0ITYxUVSEzm5u2CEIVigIQhAAhCEACEIQBEvKyY2dRmPoqNq06orzsRY7EPdJ9Ck5I9zXp8lfKyntFgBqQMzv8AqoFl4ajr4jmAvFcLiMwOYPVXOLNPZkLPR0OpnFmjGXRWMUaiwx0UljqK0TPPfgeXKQOXONXsTQ6vJPtxjys52xSDzwt+hXqhcsF9sllx2HHuyRjh2JwH/kiL3InH5WeHEpCkJRVaDGFUJKoUgFUtUIQQWnDdm8S0xjYHEf8AaMX5L6G+z6xUZJLuSGDsBU/Ej0QhXX4CO5r0IQqFgQhCABCEIAEIQgAQhCABCEIAEIQgAQhCABCEIAE3PCHNLToUIQBmfBLXlp2JCltpRCFk4Oqt4oUOAQySqEKthQrnLnGhCASOXSLO8cWYS2OZh1LHU7tGIfEBCFFg1sfO5KKpELacoEIQg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604" name="AutoShape 4" descr="data:image/jpg;base64,/9j/4AAQSkZJRgABAQAAAQABAAD/2wCEAAkGBhQSERQUExQUFBUVFxQVFRQUFxUXGBQXFRQVFBcVFBQXHCYeFxwjGRUUHy8gIycpLCwsFx4xNTAqNSYrLCkBCQoKDgwOGg8PGiwkHyQsLiwsLCosLCkvKSwsLCwsLCosLCwsLCwsKSwsLCwsKSksLCwsLCwsLCwsLCwsLCwpLP/AABEIALcBFAMBIgACEQEDEQH/xAAcAAABBQEBAQAAAAAAAAAAAAAAAQMEBQYCBwj/xAA/EAABAwEGBAMFBgQFBQEAAAABAAIDEQQFEiExQQZRYXETgZEiMqGx0QdCUsHh8BRicpIVI1OCshdjo8LxCP/EABsBAAIDAQEBAAAAAAAAAAAAAAADAQIEBQYH/8QAMREAAgIBAwIEBAMJAAAAAAAAAAECEQMEITESQQUTUXEUImGBMrHwBhUjUpGSocHR/9oADAMBAAIRAxEAPwDTttCtLoL3OxBzmtBGh9460NdlQtK2F2w4WNHT4pmpn0xpdy2CHU7ZbR3l+IeY+ikxWlrtCCqotTb4arEsrXJoeFPgvkKkjc9ujj21Ull5O3AKusy7i3hl2LJCiMvFp1qE+20NOhCYpJ8MW4SXKHEJAUqsVBCEIAEIQgAQhCABCEIAEIQgAQhCABCEIAEIQgAQhCABCEIAEIUe3W+OFhkle2NjdXPIaB5lAEhMWy3RxML5HtYwaueQ0DzK8z4q+22NgLLE0Su08Z9Qwf0t1d50HdeS31xLPan455XSHapyb/S3RvkEAe4237Z7BG8tBlkA+8xgwntiIJ9EL54MyEAe3WX3miu4Wys8ooFiI5vaHRX8FtSdTK516GrBGoWX9U7VVUVtUqK0grOPJaRzVw2RdgoIOC1AKdouHNUUCYrZyNCnWXge/dRHhQ3z4DR2mx/JSpNFvLjIv47xadclJZIDoarPxygruG0EGoNNu6dHK+4qWn9C/QmLLag8ddwn09O+DG006YIQhSQCEIQAIQhAAhCEACEIQAIQhAAhCEACE1JaAPoFDnnc7eg6fVUc0i8YNkqa2Nbqc+Q1VbarPDO9rpog/B7mOj2tJ1dgOVeuZSss4TmiX5jHeVEzfH32bwWyB74Y2MtLRVj2ANx0zwPpkajIE6ZL5ymjLSQQQQSCDqCDmD5r66sU1at5aLwP7auHhZ7f4rBRlob4nTGDST19l3+4pydqzPKPS6PPEIqhBB7TYZjXzV2xwPRY+8L6Nmew+GZA/EMiBmKbU6r0O7+HZXwskIDHOaHeG45tqK0JGVUnNCTk2a8WSKikyqc4sNdj8F3HbiEluidGaPBB/Cfn+qhYtvNZnsbIxtWjRWa3VAVhHKsxBNTRWENsyUkUXweV21wKr7NbqjNLLagM/VWsp0WTXMUeeyBwIOYP7yXDLeOakxygqNmTUoldPG6NpIBf219ExZLRQCuu/wC9ldGNRLXZ2n3mgnnv6o4GwyJ7MWK0UoR6q5sltDsjkfn2Wawua4bs+I7qayXcFMhOhWbCpI0SFFsNsxjqNfqpS0p2rRzZRcXTBCEKSoIQhAAhCEACELiSUDUoDk7XD5QNSoM95fh9VBltVASSlSypcGiGCT5LR9uGw9UxJaCd1CgLjm7Ku3Lv1TwSXkbHeVGJ2uqJGpSUIALqJiW0CiLRLQLP2q8KeqG6LRiXdgtv+aAdzT1B/RZP7ebtx2COWmcUo/tkBafiG+imR2/C+I/92KvbEKq7+0e7vHuy1M1Phlw7sOMf8U7E9jNqFTPliqEhKEwQfS/DPAzwWSWwse9hxMY0ZA83HQkchktshCs3YEO8rtbMzC7X7p3BWJt10Pid7Q7HY9ivQlzJEHChAI5HNJnjUh+LO8fseYyY26AEcs0R21u4LfiPULaW3hWN1Swlh5aj6qht3DcjPu4hzbmPPcLM8com+GfHP3IMdsA0cKd/qujeOWoI7/MKFLd+7v0CqZIPENBkzn+L9FRs0xgnwyzmvtjNCe2tOycsfGDNCS3uPoqaS7hsFG/ggFBdwPQ7JfgcBRwPUKU+cOpmvKbyitEEXixNc1ppR5ya7P7tff8AJW13cXlrQZMwQMx16K24jojex6CBRdCIuGlK8tfMKnu3iWN+VdfX0VxFbOQxN5g/MKypclJJo6sGJkramtTTLLXKiurXawwV3OgWbdeIdIMOeE1PcaKbabWZKVAFK6V3p9ArRypJpHB8Q1sIycU/mSJcd7muYFOiswVmiFZx3sAAMJyAGyvjy/zMwaXV8+ayzQq8XwORHVUtt46ayRzWx4g0kYsVK0yNBTmmvLBdzsaWD1baw71z+mapCx//AFCA1hPk4V+S1zHVFVMckZcDc+ly4K8xVZxaJsLSf3XZU8k5OZ813eluBcGjb071UNwdtn+/gkZJ2zRgxUrfc6e8keyPXJdQWLMF3tEach2CaiGfzCnC0ABLW46ba2Q4GUSFQZr0HNRpbzU2kVjhky0D1zNMAFVPvHCM9d1Dtl4l2SlSJeJoevK861A/fVUD5cTugXUziT3XEcWE03VGxsIDl42nJlBShB9M16Rb4hJC8bOYfQheZzwnfX5L0u7ZMcEZ5sb/AMRVacSpHP1DTex8hWmLC9zfwkj0JCFN4lhwWy0tP3Zph/5HITTIfXaEIUkghCEACSiVCAIluuuOVpa9oNd6CvqsrePCj2ZsGNvTUeS2qEuWNSHYs88fB5JabQGEtDS5wyoBoepOSpbW15eA/CAa0aCdaZEnemtOi3PGFh8KTxAMn5inPcLI2lwe5mPL2m57jMbrG10ujtQmskL9Tu0RGVvtFzyAGitTQDQDkOijXdw4RnI1xzJAGy1NjcMNGjz2C6jtWF5aSCAoLOlsjIX7YvDAI0WuikijY0BjaADc55b5oZdzZ3BzgTG1wDjz3wjrQJufhtzy6u5Jb7TqNFcgANKBUkrPPeK9GWSh5ii1u/uW93TMc2rABTUDZTVAum7BDHhxFx1LjuVPCmKpHk6ptJ2Kkc4DMkNHMmiFleIpH/xADsmFg8Mn3S6pxCvP3USdI6Hh2k+M1EcN1ff23NKbXGQaPacjv0WBgBDGg60z9SpfgO1/MKOSlN3yfRvCvCY6CU3CfUpV24q/qdQyYXA60OnNegQcYRStDW1a85Fp2G5DtCvPcSjTyOaQ5ho4ZhWhkcODo6rQw1VdXK4PUHEfhBG4OdUsbANPd26dFg4eNjQY4nFw5EU+JC4tnGkzxSNmDq41+ATPOj3OV+69RdUai+L9ZDqc9KLCX5x/IDSNhpzNfkmI7RI6plq4ncUz+iebdbHsLq1przB6hCkmyJ6WeJbr7kKwcWmQ+3I5p7CnqMwtNYb0Ycw+p6lZSe4QSCBTqMqKxuWyVJa/UZ9xzUtCt0tzRvtYcdarvFUCn78kt3XO5xpGwkdsh56BaiwcJjWU1/lb+Z+ivGMpcGbJlhHlmeu27HyuowVO7joO5V5auHmxBpHtE+848+g2C0kFnawYWgADYJZY8QoVojiSX1MGTUSm/oYW12PNaewTiCytMhoGMLnV2Aq7PyUW9YP4eN0vhST4aUihaHPd5EjLmsHe1sva92OhishscD8nvnJa5za6GoBp0a090yKoTOV7I8bvy3+PaZpf9SSR9OQc8uA9Chev2P8A/PTMI8W1Ox7+HGMI7YjU98kKSh7ChCFIAhCEACEIQAIQhAGS44vijRC0VcS0k7Cug75hZp1xMc04jnz6rVXzwq+aVzg8AOINTWradN9FMs/CkYzc5zj5AeiyyhKUjqYs2LFBKzzV11UNGue09C4LZ8JcM1YXz1eD7gORp+I0or5nDUIdiLS4/wAxqPRWgCtDFT3EZtV1qo7FTetnayNjWANaHZAae65V4H7qn+NJAIGipBLxSnQEn4LHGZaYaCWb506Rxs3h89RPrujVURVZm63F9pDakBrC+g+8ScNOtNfRaYMPIrFnxeTkcLujkZtLOGR44716Jirl8YcKOAI5EAj0Kof8WmDnhxIo94AI+6HENPmKHzUiK/Xbta7tUFN+DzOKko2n7DloNQkpKP6/MhcV2SJkLWsjY1z3sALWgEUOJxqP5QfVUdVYXnLJaZsTYpDFG2mJrS4BzverTegHqVCEbdA4V5GrT5grltrqaPof7OwnDSXkk2229967fbgSOIu0SyWQ9D2IPyV1wrcLZpHmX2msDaM2cTXM01App1WptnDUD208NrDs6MBjm9QW69is0tQotquDfqPEseHL0b/r7nmRhCHENFToFJtEJa4tOZBIJ50JFfgo9pZVp7FPTTVo60ZdVHbHRu0cW/1D6KNKRidgfTC3XZxrpQ7JbBE8jMUry+inXfw652b3EA6gZepTox3Odn1MXjcV3KI3vLhwmJ3dvtAd6aLSXJc8j8Ln+zyDfeNebld2G742tyAHpmnLJG8vEcYBqTTkG8zyAWjk4jkol/c1seJBETiGEnQezSm4A7K/US7ruETebj7zjv8AQKWtkE0tzi5pRlK4oEIQrigQhCABCEIAEIQgAQhCABCEIAEITcs7W6mn75IAcQoT7zbsCfgm33i46NA7mqo5xQxYpPsWK5c8DU0VW60P3d6ZfJcVVHlXYYsD7sg8S2J1oczC4BrQczXMkjQdgPVVjLgYD7Rc74D4LQuKh2pql6rKo9MXS+hrxRS2GLPCGe40DnTUjvqrKItpmRTqq6OfUKrvniVsIwMAdIdBy6k7JOPqySpbtjZY/sMcRTN8UYeX/wA/NVsk2FjnHYE9+iYs7XOJc81ccypbogaV0DmupzwuDqHoaUXo8WOeLB0rdpP+op1ZubjsRis8bD7waC7+o5u+JKkWmwxye+xj/wCpoPzVHHxWa5sFOhzV5ZLW2Roc3Q/DovAarS58DvMqvvtu/s2I+aL6kNWG6YoamJgZipWlc6adtVKe2opolSrHRWU5SfVJ2zKu4Lf920mn80TT8cQTMvBMxBH8Q2hFKeFSvnVbBKnKeTs2bl4lqF3X9sf+GXl4McAMFHDLofj9U3HdE/uiMjrlT1Wzh0CcXoseKM4Rl6pGP4zItnuZmHhDL2pOtANO1T+SuruutkI9kZnVx1P6dFMQtEYRjwInlnPlghCFcUCEIQAIQhQAIQhAAhCFIAhCEAC5fIAKk0CZtFsazU58hr+irJZi81dpsNlSU1EZDG5D895k5MyHM6+XJMMj3+aWiUPWZyb5NcYqK2FDQkc9JVcuUWWSOCVyJE1O6ioLy4iEbsLQXvzOFuZy1z0GoS7NEYWaV84VZbryaz3nAE6Dc9husk+/rRPkwtjG4rV471yB8lBvMGBmJzjU+9I41NKZ5/kupi8PnJXkdIp1KPBeW23SvOFrmxA8yC8/k1RIbvDNczuTnXrXdZWzPmlqY4nOb+NzqV7K6uG1vJcx1ctjqOi6el8iPyY+SrcpbsuWhP2MF8oiazE4tc+taANaWg/FzR5ptrVZ8LNH8U7n4TgD/vZX8vRV8R1EtPp5ZYcqv8tIo+A/wqQZeHJXlQU/urRX1wXc6GMh59pzi4gZhuQFK76fFWiF4vW+JZdXBQmkkt9vUS5tqhEIQuYUOXtJyCT+HcNq9iuJLQRp6riK83Z1GJo1OQp56Lbp9Bizw653bGdM62osoRQBOKDHfMZ1Jb3H0UaXiNgOTXEcxT1ovQQcIRUU9lsI8qbfBboTcE4e0Oaag5gpxOFcAhCEACEIUACRCEACEIQBVWziuyROwyWmFruRkbUdxXJToLxie0OZIxzTo5rmkHsQaL5LEpUu7L4ks78Ubqcwcw7o4bqQPqme3MZqRXYDMlVdovF7609kdNT3K8+4Z4mE7MbciMnsOx+nIrbWV2NocDkUrOpR44H4FGXPI40J4FRi8p1pWSzdQ8Ejk2HrrGiyKOglJTfiJA9TYdJxNHVU09yMD8YbR2Yr3V2XJiUKGhsW0UVv4WinzzZJSgkZkeldnear7RwC6WPw5J3ObVpILRnhNdQei1LBRdPfQJ0NRkjHpT2LONlQ25WxMwsFABoqW7xhxmgxFxBJ6aBal8yduzhsSOxvFGa00xfp1TNLn8vJdWRmkow3ZnhaOjVb8LQF0z5KABrcGXNxB/8AX4rWi64f9KP+xv0T0ULWijQAOQAA9AtmsyfE4Xi4v/Ts5vnEbEkL1NwpudoovM5vDpwg5KfC9CimiOjEEqVkOKuei58cc5yUYbtl7XciWkUqa0B3+qrp5jQNGQGZ6n6KRed5tifgc1zsgagDeuVK9Flr04thheG+0QRn7J9jvVbdLmnjfkZItfl7G7DBtXRciMk9E+LODlRVd335FJ7rwadfmrRloBXSQ2SZLs0hjFGGg5ZbqS28JP5fQ/VV7XVUqNNjJ+pmnCPLRKZef4h5j6KXHamu0cPX8lXAA6pqSygpqm0IeKL+hdVQqNsbm+64jscvRPNvN7PfGIcxkforLIu4t4WuNy2Qo1nvBjwSHDLMg5Ed/qljvCN3uyMPZzT8ir8iWq2ZIQkBQpIPkGqQuSErguQBpOCrxMdqaK+zJ7B76tPrl5r2K5LwpVh01C8Ass5a9rh90gjyNV7Nd0/tNI3HzFVaS6sUl6F8TrIjVvtISwzZeaqXykp+zS5Bcizs9OxZeIjxVBE6UzqbCiZ4qTx1GxpQ5TZFEnxEVTIcuXuU2QSQUxPKNlGNp21Wium6aUfIPa1A/D+qZGLnsimTIsatnN1XIAA6QVcc8J0HcblXICELbGKiqRy5zc3bBCEKxQEjm1SoUNJqmBGNnKejZQLtCy4dHiwy6orcs5Nmav8Ai/za/wAo/NYPiezZHKtei9Hv6L2mnYgj0P6qsksbXDMV5pU4VNnY0+T+GjyO5rSI/Fb1qPMbKxsnGkkTqH22+hTvFdxhjnOiFHUrhG9FhrPKXSBpBBrQt3VkrLylWx7dct+NmaHMPcHY8ir+KWq864R4dliOOrhiGh0ptUbnVeg2SI0zUR+gvIkia0LtcMC7qmoxsUhQL4tbYonyOyaxpcewFVPC82+2W/HR2dsLchKSHH+VuZHnkpqyLrc814m4wltkhJJZH92MHKnN1PeKoca4qkJT0qMjbbtj4tTubvIlCZBQrEAXJAuaoqoAcaV6/dEnsR88LK/2heQQx1cBzIHrkvZbBDo0DQaD0V1+CXsTH8a9y0E+ykB1B+/3unrFw7M/PBTq7JWreEX7vaPUrmLFJnUlqIruUjXJxjloLNwoB77yejRT4lWUdyxD7le5JTFgbFPVRXBkWvTra8lsGWCMaMb6BOhgCutP9Rb1XojIx2CR2jD6J3/CJae4fUfVatCusESj1Miguu4C1wfJQUzDdc+qv0ITYxUVSEzm5u2CEIVigIQhAAhCEACEIQBEvKyY2dRmPoqNq06orzsRY7EPdJ9Ck5I9zXp8lfKyntFgBqQMzv8AqoFl4ajr4jmAvFcLiMwOYPVXOLNPZkLPR0OpnFmjGXRWMUaiwx0UljqK0TPPfgeXKQOXONXsTQ6vJPtxjys52xSDzwt+hXqhcsF9sllx2HHuyRjh2JwH/kiL3InH5WeHEpCkJRVaDGFUJKoUgFUtUIQQWnDdm8S0xjYHEf8AaMX5L6G+z6xUZJLuSGDsBU/Ej0QhXX4CO5r0IQqFgQhCABCEIAEIQgAQhCABCEIAEIQgAQhCABCEIAE3PCHNLToUIQBmfBLXlp2JCltpRCFk4Oqt4oUOAQySqEKthQrnLnGhCASOXSLO8cWYS2OZh1LHU7tGIfEBCFFg1sfO5KKpELacoEIQg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606" name="AutoShape 6" descr="data:image/jpg;base64,/9j/4AAQSkZJRgABAQAAAQABAAD/2wCEAAkGBhQSERQUExQUFBUVFxQVFRQUFxUXGBQXFRQVFBcVFBQXHCYeFxwjGRUUHy8gIycpLCwsFx4xNTAqNSYrLCkBCQoKDgwOGg8PGiwkHyQsLiwsLCosLCkvKSwsLCwsLCosLCwsLCwsKSwsLCwsKSksLCwsLCwsLCwsLCwsLCwpLP/AABEIALcBFAMBIgACEQEDEQH/xAAcAAABBQEBAQAAAAAAAAAAAAAAAQMEBQYCBwj/xAA/EAABAwEGBAMFBgQFBQEAAAABAAIDEQQFEiExQQZRYXETgZEiMqGx0QdCUsHh8BRicpIVI1OCshdjo8LxCP/EABsBAAIDAQEBAAAAAAAAAAAAAAADAQIEBQYH/8QAMREAAgIBAwIEBAMJAAAAAAAAAAECEQMEITESQQUTUXEUImGBMrHwBhUjUpGSocHR/9oADAMBAAIRAxEAPwDTttCtLoL3OxBzmtBGh9460NdlQtK2F2w4WNHT4pmpn0xpdy2CHU7ZbR3l+IeY+ikxWlrtCCqotTb4arEsrXJoeFPgvkKkjc9ujj21Ull5O3AKusy7i3hl2LJCiMvFp1qE+20NOhCYpJ8MW4SXKHEJAUqsVBCEIAEIQgAQhCABCEIAEIQgAQhCABCEIAEIQgAQhCABCEIAEIUe3W+OFhkle2NjdXPIaB5lAEhMWy3RxML5HtYwaueQ0DzK8z4q+22NgLLE0Su08Z9Qwf0t1d50HdeS31xLPan455XSHapyb/S3RvkEAe4237Z7BG8tBlkA+8xgwntiIJ9EL54MyEAe3WX3miu4Wys8ooFiI5vaHRX8FtSdTK516GrBGoWX9U7VVUVtUqK0grOPJaRzVw2RdgoIOC1AKdouHNUUCYrZyNCnWXge/dRHhQ3z4DR2mx/JSpNFvLjIv47xadclJZIDoarPxygruG0EGoNNu6dHK+4qWn9C/QmLLag8ddwn09O+DG006YIQhSQCEIQAIQhAAhCEACEIQAIQhAAhCEACE1JaAPoFDnnc7eg6fVUc0i8YNkqa2Nbqc+Q1VbarPDO9rpog/B7mOj2tJ1dgOVeuZSss4TmiX5jHeVEzfH32bwWyB74Y2MtLRVj2ANx0zwPpkajIE6ZL5ymjLSQQQQSCDqCDmD5r66sU1at5aLwP7auHhZ7f4rBRlob4nTGDST19l3+4pydqzPKPS6PPEIqhBB7TYZjXzV2xwPRY+8L6Nmew+GZA/EMiBmKbU6r0O7+HZXwskIDHOaHeG45tqK0JGVUnNCTk2a8WSKikyqc4sNdj8F3HbiEluidGaPBB/Cfn+qhYtvNZnsbIxtWjRWa3VAVhHKsxBNTRWENsyUkUXweV21wKr7NbqjNLLagM/VWsp0WTXMUeeyBwIOYP7yXDLeOakxygqNmTUoldPG6NpIBf219ExZLRQCuu/wC9ldGNRLXZ2n3mgnnv6o4GwyJ7MWK0UoR6q5sltDsjkfn2Wawua4bs+I7qayXcFMhOhWbCpI0SFFsNsxjqNfqpS0p2rRzZRcXTBCEKSoIQhAAhCEACELiSUDUoDk7XD5QNSoM95fh9VBltVASSlSypcGiGCT5LR9uGw9UxJaCd1CgLjm7Ku3Lv1TwSXkbHeVGJ2uqJGpSUIALqJiW0CiLRLQLP2q8KeqG6LRiXdgtv+aAdzT1B/RZP7ebtx2COWmcUo/tkBafiG+imR2/C+I/92KvbEKq7+0e7vHuy1M1Phlw7sOMf8U7E9jNqFTPliqEhKEwQfS/DPAzwWSWwse9hxMY0ZA83HQkchktshCs3YEO8rtbMzC7X7p3BWJt10Pid7Q7HY9ivQlzJEHChAI5HNJnjUh+LO8fseYyY26AEcs0R21u4LfiPULaW3hWN1Swlh5aj6qht3DcjPu4hzbmPPcLM8com+GfHP3IMdsA0cKd/qujeOWoI7/MKFLd+7v0CqZIPENBkzn+L9FRs0xgnwyzmvtjNCe2tOycsfGDNCS3uPoqaS7hsFG/ggFBdwPQ7JfgcBRwPUKU+cOpmvKbyitEEXixNc1ppR5ya7P7tff8AJW13cXlrQZMwQMx16K24jojex6CBRdCIuGlK8tfMKnu3iWN+VdfX0VxFbOQxN5g/MKypclJJo6sGJkramtTTLLXKiurXawwV3OgWbdeIdIMOeE1PcaKbabWZKVAFK6V3p9ArRypJpHB8Q1sIycU/mSJcd7muYFOiswVmiFZx3sAAMJyAGyvjy/zMwaXV8+ayzQq8XwORHVUtt46ayRzWx4g0kYsVK0yNBTmmvLBdzsaWD1baw71z+mapCx//AFCA1hPk4V+S1zHVFVMckZcDc+ly4K8xVZxaJsLSf3XZU8k5OZ813eluBcGjb071UNwdtn+/gkZJ2zRgxUrfc6e8keyPXJdQWLMF3tEach2CaiGfzCnC0ABLW46ba2Q4GUSFQZr0HNRpbzU2kVjhky0D1zNMAFVPvHCM9d1Dtl4l2SlSJeJoevK861A/fVUD5cTugXUziT3XEcWE03VGxsIDl42nJlBShB9M16Rb4hJC8bOYfQheZzwnfX5L0u7ZMcEZ5sb/AMRVacSpHP1DTex8hWmLC9zfwkj0JCFN4lhwWy0tP3Zph/5HITTIfXaEIUkghCEACSiVCAIluuuOVpa9oNd6CvqsrePCj2ZsGNvTUeS2qEuWNSHYs88fB5JabQGEtDS5wyoBoepOSpbW15eA/CAa0aCdaZEnemtOi3PGFh8KTxAMn5inPcLI2lwe5mPL2m57jMbrG10ujtQmskL9Tu0RGVvtFzyAGitTQDQDkOijXdw4RnI1xzJAGy1NjcMNGjz2C6jtWF5aSCAoLOlsjIX7YvDAI0WuikijY0BjaADc55b5oZdzZ3BzgTG1wDjz3wjrQJufhtzy6u5Jb7TqNFcgANKBUkrPPeK9GWSh5ii1u/uW93TMc2rABTUDZTVAum7BDHhxFx1LjuVPCmKpHk6ptJ2Kkc4DMkNHMmiFleIpH/xADsmFg8Mn3S6pxCvP3USdI6Hh2k+M1EcN1ff23NKbXGQaPacjv0WBgBDGg60z9SpfgO1/MKOSlN3yfRvCvCY6CU3CfUpV24q/qdQyYXA60OnNegQcYRStDW1a85Fp2G5DtCvPcSjTyOaQ5ho4ZhWhkcODo6rQw1VdXK4PUHEfhBG4OdUsbANPd26dFg4eNjQY4nFw5EU+JC4tnGkzxSNmDq41+ATPOj3OV+69RdUai+L9ZDqc9KLCX5x/IDSNhpzNfkmI7RI6plq4ncUz+iebdbHsLq1przB6hCkmyJ6WeJbr7kKwcWmQ+3I5p7CnqMwtNYb0Ycw+p6lZSe4QSCBTqMqKxuWyVJa/UZ9xzUtCt0tzRvtYcdarvFUCn78kt3XO5xpGwkdsh56BaiwcJjWU1/lb+Z+ivGMpcGbJlhHlmeu27HyuowVO7joO5V5auHmxBpHtE+848+g2C0kFnawYWgADYJZY8QoVojiSX1MGTUSm/oYW12PNaewTiCytMhoGMLnV2Aq7PyUW9YP4eN0vhST4aUihaHPd5EjLmsHe1sva92OhishscD8nvnJa5za6GoBp0a090yKoTOV7I8bvy3+PaZpf9SSR9OQc8uA9Chev2P8A/PTMI8W1Ox7+HGMI7YjU98kKSh7ChCFIAhCEACEIQAIQhAGS44vijRC0VcS0k7Cug75hZp1xMc04jnz6rVXzwq+aVzg8AOINTWradN9FMs/CkYzc5zj5AeiyyhKUjqYs2LFBKzzV11UNGue09C4LZ8JcM1YXz1eD7gORp+I0or5nDUIdiLS4/wAxqPRWgCtDFT3EZtV1qo7FTetnayNjWANaHZAae65V4H7qn+NJAIGipBLxSnQEn4LHGZaYaCWb506Rxs3h89RPrujVURVZm63F9pDakBrC+g+8ScNOtNfRaYMPIrFnxeTkcLujkZtLOGR44716Jirl8YcKOAI5EAj0Kof8WmDnhxIo94AI+6HENPmKHzUiK/Xbta7tUFN+DzOKko2n7DloNQkpKP6/MhcV2SJkLWsjY1z3sALWgEUOJxqP5QfVUdVYXnLJaZsTYpDFG2mJrS4BzverTegHqVCEbdA4V5GrT5grltrqaPof7OwnDSXkk2229967fbgSOIu0SyWQ9D2IPyV1wrcLZpHmX2msDaM2cTXM01App1WptnDUD208NrDs6MBjm9QW69is0tQotquDfqPEseHL0b/r7nmRhCHENFToFJtEJa4tOZBIJ50JFfgo9pZVp7FPTTVo60ZdVHbHRu0cW/1D6KNKRidgfTC3XZxrpQ7JbBE8jMUry+inXfw652b3EA6gZepTox3Odn1MXjcV3KI3vLhwmJ3dvtAd6aLSXJc8j8Ln+zyDfeNebld2G742tyAHpmnLJG8vEcYBqTTkG8zyAWjk4jkol/c1seJBETiGEnQezSm4A7K/US7ruETebj7zjv8AQKWtkE0tzi5pRlK4oEIQrigQhCABCEIAEIQgAQhCABCEIAEITcs7W6mn75IAcQoT7zbsCfgm33i46NA7mqo5xQxYpPsWK5c8DU0VW60P3d6ZfJcVVHlXYYsD7sg8S2J1oczC4BrQczXMkjQdgPVVjLgYD7Rc74D4LQuKh2pql6rKo9MXS+hrxRS2GLPCGe40DnTUjvqrKItpmRTqq6OfUKrvniVsIwMAdIdBy6k7JOPqySpbtjZY/sMcRTN8UYeX/wA/NVsk2FjnHYE9+iYs7XOJc81ccypbogaV0DmupzwuDqHoaUXo8WOeLB0rdpP+op1ZubjsRis8bD7waC7+o5u+JKkWmwxye+xj/wCpoPzVHHxWa5sFOhzV5ZLW2Roc3Q/DovAarS58DvMqvvtu/s2I+aL6kNWG6YoamJgZipWlc6adtVKe2opolSrHRWU5SfVJ2zKu4Lf920mn80TT8cQTMvBMxBH8Q2hFKeFSvnVbBKnKeTs2bl4lqF3X9sf+GXl4McAMFHDLofj9U3HdE/uiMjrlT1Wzh0CcXoseKM4Rl6pGP4zItnuZmHhDL2pOtANO1T+SuruutkI9kZnVx1P6dFMQtEYRjwInlnPlghCFcUCEIQAIQhQAIQhAAhCFIAhCEAC5fIAKk0CZtFsazU58hr+irJZi81dpsNlSU1EZDG5D895k5MyHM6+XJMMj3+aWiUPWZyb5NcYqK2FDQkc9JVcuUWWSOCVyJE1O6ioLy4iEbsLQXvzOFuZy1z0GoS7NEYWaV84VZbryaz3nAE6Dc9husk+/rRPkwtjG4rV471yB8lBvMGBmJzjU+9I41NKZ5/kupi8PnJXkdIp1KPBeW23SvOFrmxA8yC8/k1RIbvDNczuTnXrXdZWzPmlqY4nOb+NzqV7K6uG1vJcx1ctjqOi6el8iPyY+SrcpbsuWhP2MF8oiazE4tc+taANaWg/FzR5ptrVZ8LNH8U7n4TgD/vZX8vRV8R1EtPp5ZYcqv8tIo+A/wqQZeHJXlQU/urRX1wXc6GMh59pzi4gZhuQFK76fFWiF4vW+JZdXBQmkkt9vUS5tqhEIQuYUOXtJyCT+HcNq9iuJLQRp6riK83Z1GJo1OQp56Lbp9Bizw653bGdM62osoRQBOKDHfMZ1Jb3H0UaXiNgOTXEcxT1ovQQcIRUU9lsI8qbfBboTcE4e0Oaag5gpxOFcAhCEACEIUACRCEACEIQBVWziuyROwyWmFruRkbUdxXJToLxie0OZIxzTo5rmkHsQaL5LEpUu7L4ks78Ubqcwcw7o4bqQPqme3MZqRXYDMlVdovF7609kdNT3K8+4Z4mE7MbciMnsOx+nIrbWV2NocDkUrOpR44H4FGXPI40J4FRi8p1pWSzdQ8Ejk2HrrGiyKOglJTfiJA9TYdJxNHVU09yMD8YbR2Yr3V2XJiUKGhsW0UVv4WinzzZJSgkZkeldnear7RwC6WPw5J3ObVpILRnhNdQei1LBRdPfQJ0NRkjHpT2LONlQ25WxMwsFABoqW7xhxmgxFxBJ6aBal8yduzhsSOxvFGa00xfp1TNLn8vJdWRmkow3ZnhaOjVb8LQF0z5KABrcGXNxB/8AX4rWi64f9KP+xv0T0ULWijQAOQAA9AtmsyfE4Xi4v/Ts5vnEbEkL1NwpudoovM5vDpwg5KfC9CimiOjEEqVkOKuei58cc5yUYbtl7XciWkUqa0B3+qrp5jQNGQGZ6n6KRed5tifgc1zsgagDeuVK9Flr04thheG+0QRn7J9jvVbdLmnjfkZItfl7G7DBtXRciMk9E+LODlRVd335FJ7rwadfmrRloBXSQ2SZLs0hjFGGg5ZbqS28JP5fQ/VV7XVUqNNjJ+pmnCPLRKZef4h5j6KXHamu0cPX8lXAA6pqSygpqm0IeKL+hdVQqNsbm+64jscvRPNvN7PfGIcxkforLIu4t4WuNy2Qo1nvBjwSHDLMg5Ed/qljvCN3uyMPZzT8ir8iWq2ZIQkBQpIPkGqQuSErguQBpOCrxMdqaK+zJ7B76tPrl5r2K5LwpVh01C8Ass5a9rh90gjyNV7Nd0/tNI3HzFVaS6sUl6F8TrIjVvtISwzZeaqXykp+zS5Bcizs9OxZeIjxVBE6UzqbCiZ4qTx1GxpQ5TZFEnxEVTIcuXuU2QSQUxPKNlGNp21Wium6aUfIPa1A/D+qZGLnsimTIsatnN1XIAA6QVcc8J0HcblXICELbGKiqRy5zc3bBCEKxQEjm1SoUNJqmBGNnKejZQLtCy4dHiwy6orcs5Nmav8Ai/za/wAo/NYPiezZHKtei9Hv6L2mnYgj0P6qsksbXDMV5pU4VNnY0+T+GjyO5rSI/Fb1qPMbKxsnGkkTqH22+hTvFdxhjnOiFHUrhG9FhrPKXSBpBBrQt3VkrLylWx7dct+NmaHMPcHY8ir+KWq864R4dliOOrhiGh0ptUbnVeg2SI0zUR+gvIkia0LtcMC7qmoxsUhQL4tbYonyOyaxpcewFVPC82+2W/HR2dsLchKSHH+VuZHnkpqyLrc814m4wltkhJJZH92MHKnN1PeKoca4qkJT0qMjbbtj4tTubvIlCZBQrEAXJAuaoqoAcaV6/dEnsR88LK/2heQQx1cBzIHrkvZbBDo0DQaD0V1+CXsTH8a9y0E+ykB1B+/3unrFw7M/PBTq7JWreEX7vaPUrmLFJnUlqIruUjXJxjloLNwoB77yejRT4lWUdyxD7le5JTFgbFPVRXBkWvTra8lsGWCMaMb6BOhgCutP9Rb1XojIx2CR2jD6J3/CJae4fUfVatCusESj1Miguu4C1wfJQUzDdc+qv0ITYxUVSEzm5u2CEIVigIQhAAhCEACEIQBEvKyY2dRmPoqNq06orzsRY7EPdJ9Ck5I9zXp8lfKyntFgBqQMzv8AqoFl4ajr4jmAvFcLiMwOYPVXOLNPZkLPR0OpnFmjGXRWMUaiwx0UljqK0TPPfgeXKQOXONXsTQ6vJPtxjys52xSDzwt+hXqhcsF9sllx2HHuyRjh2JwH/kiL3InH5WeHEpCkJRVaDGFUJKoUgFUtUIQQWnDdm8S0xjYHEf8AaMX5L6G+z6xUZJLuSGDsBU/Ej0QhXX4CO5r0IQqFgQhCABCEIAEIQgAQhCABCEIAEIQgAQhCABCEIAE3PCHNLToUIQBmfBLXlp2JCltpRCFk4Oqt4oUOAQySqEKthQrnLnGhCASOXSLO8cWYS2OZh1LHU7tGIfEBCFFg1sfO5KKpELacoEIQg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608" name="AutoShape 8" descr="data:image/jpg;base64,/9j/4AAQSkZJRgABAQAAAQABAAD/2wCEAAkGBhQSERQUExQUFBUVFxQVFRQUFxUXGBQXFRQVFBcVFBQXHCYeFxwjGRUUHy8gIycpLCwsFx4xNTAqNSYrLCkBCQoKDgwOGg8PGiwkHyQsLiwsLCosLCkvKSwsLCwsLCosLCwsLCwsKSwsLCwsKSksLCwsLCwsLCwsLCwsLCwpLP/AABEIALcBFAMBIgACEQEDEQH/xAAcAAABBQEBAQAAAAAAAAAAAAAAAQMEBQYCBwj/xAA/EAABAwEGBAMFBgQFBQEAAAABAAIDEQQFEiExQQZRYXETgZEiMqGx0QdCUsHh8BRicpIVI1OCshdjo8LxCP/EABsBAAIDAQEBAAAAAAAAAAAAAAADAQIEBQYH/8QAMREAAgIBAwIEBAMJAAAAAAAAAAECEQMEITESQQUTUXEUImGBMrHwBhUjUpGSocHR/9oADAMBAAIRAxEAPwDTttCtLoL3OxBzmtBGh9460NdlQtK2F2w4WNHT4pmpn0xpdy2CHU7ZbR3l+IeY+ikxWlrtCCqotTb4arEsrXJoeFPgvkKkjc9ujj21Ull5O3AKusy7i3hl2LJCiMvFp1qE+20NOhCYpJ8MW4SXKHEJAUqsVBCEIAEIQgAQhCABCEIAEIQgAQhCABCEIAEIQgAQhCABCEIAEIUe3W+OFhkle2NjdXPIaB5lAEhMWy3RxML5HtYwaueQ0DzK8z4q+22NgLLE0Su08Z9Qwf0t1d50HdeS31xLPan455XSHapyb/S3RvkEAe4237Z7BG8tBlkA+8xgwntiIJ9EL54MyEAe3WX3miu4Wys8ooFiI5vaHRX8FtSdTK516GrBGoWX9U7VVUVtUqK0grOPJaRzVw2RdgoIOC1AKdouHNUUCYrZyNCnWXge/dRHhQ3z4DR2mx/JSpNFvLjIv47xadclJZIDoarPxygruG0EGoNNu6dHK+4qWn9C/QmLLag8ddwn09O+DG006YIQhSQCEIQAIQhAAhCEACEIQAIQhAAhCEACE1JaAPoFDnnc7eg6fVUc0i8YNkqa2Nbqc+Q1VbarPDO9rpog/B7mOj2tJ1dgOVeuZSss4TmiX5jHeVEzfH32bwWyB74Y2MtLRVj2ANx0zwPpkajIE6ZL5ymjLSQQQQSCDqCDmD5r66sU1at5aLwP7auHhZ7f4rBRlob4nTGDST19l3+4pydqzPKPS6PPEIqhBB7TYZjXzV2xwPRY+8L6Nmew+GZA/EMiBmKbU6r0O7+HZXwskIDHOaHeG45tqK0JGVUnNCTk2a8WSKikyqc4sNdj8F3HbiEluidGaPBB/Cfn+qhYtvNZnsbIxtWjRWa3VAVhHKsxBNTRWENsyUkUXweV21wKr7NbqjNLLagM/VWsp0WTXMUeeyBwIOYP7yXDLeOakxygqNmTUoldPG6NpIBf219ExZLRQCuu/wC9ldGNRLXZ2n3mgnnv6o4GwyJ7MWK0UoR6q5sltDsjkfn2Wawua4bs+I7qayXcFMhOhWbCpI0SFFsNsxjqNfqpS0p2rRzZRcXTBCEKSoIQhAAhCEACELiSUDUoDk7XD5QNSoM95fh9VBltVASSlSypcGiGCT5LR9uGw9UxJaCd1CgLjm7Ku3Lv1TwSXkbHeVGJ2uqJGpSUIALqJiW0CiLRLQLP2q8KeqG6LRiXdgtv+aAdzT1B/RZP7ebtx2COWmcUo/tkBafiG+imR2/C+I/92KvbEKq7+0e7vHuy1M1Phlw7sOMf8U7E9jNqFTPliqEhKEwQfS/DPAzwWSWwse9hxMY0ZA83HQkchktshCs3YEO8rtbMzC7X7p3BWJt10Pid7Q7HY9ivQlzJEHChAI5HNJnjUh+LO8fseYyY26AEcs0R21u4LfiPULaW3hWN1Swlh5aj6qht3DcjPu4hzbmPPcLM8com+GfHP3IMdsA0cKd/qujeOWoI7/MKFLd+7v0CqZIPENBkzn+L9FRs0xgnwyzmvtjNCe2tOycsfGDNCS3uPoqaS7hsFG/ggFBdwPQ7JfgcBRwPUKU+cOpmvKbyitEEXixNc1ppR5ya7P7tff8AJW13cXlrQZMwQMx16K24jojex6CBRdCIuGlK8tfMKnu3iWN+VdfX0VxFbOQxN5g/MKypclJJo6sGJkramtTTLLXKiurXawwV3OgWbdeIdIMOeE1PcaKbabWZKVAFK6V3p9ArRypJpHB8Q1sIycU/mSJcd7muYFOiswVmiFZx3sAAMJyAGyvjy/zMwaXV8+ayzQq8XwORHVUtt46ayRzWx4g0kYsVK0yNBTmmvLBdzsaWD1baw71z+mapCx//AFCA1hPk4V+S1zHVFVMckZcDc+ly4K8xVZxaJsLSf3XZU8k5OZ813eluBcGjb071UNwdtn+/gkZJ2zRgxUrfc6e8keyPXJdQWLMF3tEach2CaiGfzCnC0ABLW46ba2Q4GUSFQZr0HNRpbzU2kVjhky0D1zNMAFVPvHCM9d1Dtl4l2SlSJeJoevK861A/fVUD5cTugXUziT3XEcWE03VGxsIDl42nJlBShB9M16Rb4hJC8bOYfQheZzwnfX5L0u7ZMcEZ5sb/AMRVacSpHP1DTex8hWmLC9zfwkj0JCFN4lhwWy0tP3Zph/5HITTIfXaEIUkghCEACSiVCAIluuuOVpa9oNd6CvqsrePCj2ZsGNvTUeS2qEuWNSHYs88fB5JabQGEtDS5wyoBoepOSpbW15eA/CAa0aCdaZEnemtOi3PGFh8KTxAMn5inPcLI2lwe5mPL2m57jMbrG10ujtQmskL9Tu0RGVvtFzyAGitTQDQDkOijXdw4RnI1xzJAGy1NjcMNGjz2C6jtWF5aSCAoLOlsjIX7YvDAI0WuikijY0BjaADc55b5oZdzZ3BzgTG1wDjz3wjrQJufhtzy6u5Jb7TqNFcgANKBUkrPPeK9GWSh5ii1u/uW93TMc2rABTUDZTVAum7BDHhxFx1LjuVPCmKpHk6ptJ2Kkc4DMkNHMmiFleIpH/xADsmFg8Mn3S6pxCvP3USdI6Hh2k+M1EcN1ff23NKbXGQaPacjv0WBgBDGg60z9SpfgO1/MKOSlN3yfRvCvCY6CU3CfUpV24q/qdQyYXA60OnNegQcYRStDW1a85Fp2G5DtCvPcSjTyOaQ5ho4ZhWhkcODo6rQw1VdXK4PUHEfhBG4OdUsbANPd26dFg4eNjQY4nFw5EU+JC4tnGkzxSNmDq41+ATPOj3OV+69RdUai+L9ZDqc9KLCX5x/IDSNhpzNfkmI7RI6plq4ncUz+iebdbHsLq1przB6hCkmyJ6WeJbr7kKwcWmQ+3I5p7CnqMwtNYb0Ycw+p6lZSe4QSCBTqMqKxuWyVJa/UZ9xzUtCt0tzRvtYcdarvFUCn78kt3XO5xpGwkdsh56BaiwcJjWU1/lb+Z+ivGMpcGbJlhHlmeu27HyuowVO7joO5V5auHmxBpHtE+848+g2C0kFnawYWgADYJZY8QoVojiSX1MGTUSm/oYW12PNaewTiCytMhoGMLnV2Aq7PyUW9YP4eN0vhST4aUihaHPd5EjLmsHe1sva92OhishscD8nvnJa5za6GoBp0a090yKoTOV7I8bvy3+PaZpf9SSR9OQc8uA9Chev2P8A/PTMI8W1Ox7+HGMI7YjU98kKSh7ChCFIAhCEACEIQAIQhAGS44vijRC0VcS0k7Cug75hZp1xMc04jnz6rVXzwq+aVzg8AOINTWradN9FMs/CkYzc5zj5AeiyyhKUjqYs2LFBKzzV11UNGue09C4LZ8JcM1YXz1eD7gORp+I0or5nDUIdiLS4/wAxqPRWgCtDFT3EZtV1qo7FTetnayNjWANaHZAae65V4H7qn+NJAIGipBLxSnQEn4LHGZaYaCWb506Rxs3h89RPrujVURVZm63F9pDakBrC+g+8ScNOtNfRaYMPIrFnxeTkcLujkZtLOGR44716Jirl8YcKOAI5EAj0Kof8WmDnhxIo94AI+6HENPmKHzUiK/Xbta7tUFN+DzOKko2n7DloNQkpKP6/MhcV2SJkLWsjY1z3sALWgEUOJxqP5QfVUdVYXnLJaZsTYpDFG2mJrS4BzverTegHqVCEbdA4V5GrT5grltrqaPof7OwnDSXkk2229967fbgSOIu0SyWQ9D2IPyV1wrcLZpHmX2msDaM2cTXM01App1WptnDUD208NrDs6MBjm9QW69is0tQotquDfqPEseHL0b/r7nmRhCHENFToFJtEJa4tOZBIJ50JFfgo9pZVp7FPTTVo60ZdVHbHRu0cW/1D6KNKRidgfTC3XZxrpQ7JbBE8jMUry+inXfw652b3EA6gZepTox3Odn1MXjcV3KI3vLhwmJ3dvtAd6aLSXJc8j8Ln+zyDfeNebld2G742tyAHpmnLJG8vEcYBqTTkG8zyAWjk4jkol/c1seJBETiGEnQezSm4A7K/US7ruETebj7zjv8AQKWtkE0tzi5pRlK4oEIQrigQhCABCEIAEIQgAQhCABCEIAEITcs7W6mn75IAcQoT7zbsCfgm33i46NA7mqo5xQxYpPsWK5c8DU0VW60P3d6ZfJcVVHlXYYsD7sg8S2J1oczC4BrQczXMkjQdgPVVjLgYD7Rc74D4LQuKh2pql6rKo9MXS+hrxRS2GLPCGe40DnTUjvqrKItpmRTqq6OfUKrvniVsIwMAdIdBy6k7JOPqySpbtjZY/sMcRTN8UYeX/wA/NVsk2FjnHYE9+iYs7XOJc81ccypbogaV0DmupzwuDqHoaUXo8WOeLB0rdpP+op1ZubjsRis8bD7waC7+o5u+JKkWmwxye+xj/wCpoPzVHHxWa5sFOhzV5ZLW2Roc3Q/DovAarS58DvMqvvtu/s2I+aL6kNWG6YoamJgZipWlc6adtVKe2opolSrHRWU5SfVJ2zKu4Lf920mn80TT8cQTMvBMxBH8Q2hFKeFSvnVbBKnKeTs2bl4lqF3X9sf+GXl4McAMFHDLofj9U3HdE/uiMjrlT1Wzh0CcXoseKM4Rl6pGP4zItnuZmHhDL2pOtANO1T+SuruutkI9kZnVx1P6dFMQtEYRjwInlnPlghCFcUCEIQAIQhQAIQhAAhCFIAhCEAC5fIAKk0CZtFsazU58hr+irJZi81dpsNlSU1EZDG5D895k5MyHM6+XJMMj3+aWiUPWZyb5NcYqK2FDQkc9JVcuUWWSOCVyJE1O6ioLy4iEbsLQXvzOFuZy1z0GoS7NEYWaV84VZbryaz3nAE6Dc9husk+/rRPkwtjG4rV471yB8lBvMGBmJzjU+9I41NKZ5/kupi8PnJXkdIp1KPBeW23SvOFrmxA8yC8/k1RIbvDNczuTnXrXdZWzPmlqY4nOb+NzqV7K6uG1vJcx1ctjqOi6el8iPyY+SrcpbsuWhP2MF8oiazE4tc+taANaWg/FzR5ptrVZ8LNH8U7n4TgD/vZX8vRV8R1EtPp5ZYcqv8tIo+A/wqQZeHJXlQU/urRX1wXc6GMh59pzi4gZhuQFK76fFWiF4vW+JZdXBQmkkt9vUS5tqhEIQuYUOXtJyCT+HcNq9iuJLQRp6riK83Z1GJo1OQp56Lbp9Bizw653bGdM62osoRQBOKDHfMZ1Jb3H0UaXiNgOTXEcxT1ovQQcIRUU9lsI8qbfBboTcE4e0Oaag5gpxOFcAhCEACEIUACRCEACEIQBVWziuyROwyWmFruRkbUdxXJToLxie0OZIxzTo5rmkHsQaL5LEpUu7L4ks78Ubqcwcw7o4bqQPqme3MZqRXYDMlVdovF7609kdNT3K8+4Z4mE7MbciMnsOx+nIrbWV2NocDkUrOpR44H4FGXPI40J4FRi8p1pWSzdQ8Ejk2HrrGiyKOglJTfiJA9TYdJxNHVU09yMD8YbR2Yr3V2XJiUKGhsW0UVv4WinzzZJSgkZkeldnear7RwC6WPw5J3ObVpILRnhNdQei1LBRdPfQJ0NRkjHpT2LONlQ25WxMwsFABoqW7xhxmgxFxBJ6aBal8yduzhsSOxvFGa00xfp1TNLn8vJdWRmkow3ZnhaOjVb8LQF0z5KABrcGXNxB/8AX4rWi64f9KP+xv0T0ULWijQAOQAA9AtmsyfE4Xi4v/Ts5vnEbEkL1NwpudoovM5vDpwg5KfC9CimiOjEEqVkOKuei58cc5yUYbtl7XciWkUqa0B3+qrp5jQNGQGZ6n6KRed5tifgc1zsgagDeuVK9Flr04thheG+0QRn7J9jvVbdLmnjfkZItfl7G7DBtXRciMk9E+LODlRVd335FJ7rwadfmrRloBXSQ2SZLs0hjFGGg5ZbqS28JP5fQ/VV7XVUqNNjJ+pmnCPLRKZef4h5j6KXHamu0cPX8lXAA6pqSygpqm0IeKL+hdVQqNsbm+64jscvRPNvN7PfGIcxkforLIu4t4WuNy2Qo1nvBjwSHDLMg5Ed/qljvCN3uyMPZzT8ir8iWq2ZIQkBQpIPkGqQuSErguQBpOCrxMdqaK+zJ7B76tPrl5r2K5LwpVh01C8Ass5a9rh90gjyNV7Nd0/tNI3HzFVaS6sUl6F8TrIjVvtISwzZeaqXykp+zS5Bcizs9OxZeIjxVBE6UzqbCiZ4qTx1GxpQ5TZFEnxEVTIcuXuU2QSQUxPKNlGNp21Wium6aUfIPa1A/D+qZGLnsimTIsatnN1XIAA6QVcc8J0HcblXICELbGKiqRy5zc3bBCEKxQEjm1SoUNJqmBGNnKejZQLtCy4dHiwy6orcs5Nmav8Ai/za/wAo/NYPiezZHKtei9Hv6L2mnYgj0P6qsksbXDMV5pU4VNnY0+T+GjyO5rSI/Fb1qPMbKxsnGkkTqH22+hTvFdxhjnOiFHUrhG9FhrPKXSBpBBrQt3VkrLylWx7dct+NmaHMPcHY8ir+KWq864R4dliOOrhiGh0ptUbnVeg2SI0zUR+gvIkia0LtcMC7qmoxsUhQL4tbYonyOyaxpcewFVPC82+2W/HR2dsLchKSHH+VuZHnkpqyLrc814m4wltkhJJZH92MHKnN1PeKoca4qkJT0qMjbbtj4tTubvIlCZBQrEAXJAuaoqoAcaV6/dEnsR88LK/2heQQx1cBzIHrkvZbBDo0DQaD0V1+CXsTH8a9y0E+ykB1B+/3unrFw7M/PBTq7JWreEX7vaPUrmLFJnUlqIruUjXJxjloLNwoB77yejRT4lWUdyxD7le5JTFgbFPVRXBkWvTra8lsGWCMaMb6BOhgCutP9Rb1XojIx2CR2jD6J3/CJae4fUfVatCusESj1Miguu4C1wfJQUzDdc+qv0ITYxUVSEzm5u2CEIVigIQhAAhCEACEIQBEvKyY2dRmPoqNq06orzsRY7EPdJ9Ck5I9zXp8lfKyntFgBqQMzv8AqoFl4ajr4jmAvFcLiMwOYPVXOLNPZkLPR0OpnFmjGXRWMUaiwx0UljqK0TPPfgeXKQOXONXsTQ6vJPtxjys52xSDzwt+hXqhcsF9sllx2HHuyRjh2JwH/kiL3InH5WeHEpCkJRVaDGFUJKoUgFUtUIQQWnDdm8S0xjYHEf8AaMX5L6G+z6xUZJLuSGDsBU/Ej0QhXX4CO5r0IQqFgQhCABCEIAEIQgAQhCABCEIAEIQgAQhCABCEIAE3PCHNLToUIQBmfBLXlp2JCltpRCFk4Oqt4oUOAQySqEKthQrnLnGhCASOXSLO8cWYS2OZh1LHU7tGIfEBCFFg1sfO5KKpELacoEIQg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23528" y="1844824"/>
            <a:ext cx="6192688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Definir as metas de sobrevivência da organização</a:t>
            </a:r>
            <a:endParaRPr lang="pt-BR" sz="2000" b="1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195736" y="3188973"/>
            <a:ext cx="6192688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Definir medidas e desdobrar metas para outros níveis</a:t>
            </a:r>
            <a:endParaRPr lang="pt-BR" sz="2000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95536" y="4533122"/>
            <a:ext cx="6192688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Definir planos de ação para garantir o alcance das metas</a:t>
            </a:r>
            <a:endParaRPr lang="pt-BR" sz="2000" b="1" dirty="0"/>
          </a:p>
        </p:txBody>
      </p:sp>
      <p:pic>
        <p:nvPicPr>
          <p:cNvPr id="18" name="Picture 4" descr="http://gallery.mailchimp.com/3b27c372369fc8acc0d5ce17f/images/Arrows_Divergent_Convergent_.jpg"/>
          <p:cNvPicPr>
            <a:picLocks noChangeAspect="1" noChangeArrowheads="1"/>
          </p:cNvPicPr>
          <p:nvPr/>
        </p:nvPicPr>
        <p:blipFill>
          <a:blip r:embed="rId2" cstate="print"/>
          <a:srcRect l="1351"/>
          <a:stretch>
            <a:fillRect/>
          </a:stretch>
        </p:blipFill>
        <p:spPr bwMode="auto">
          <a:xfrm>
            <a:off x="6228184" y="1725316"/>
            <a:ext cx="2177628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6" descr="http://mbsdigital.com.br/blog/wp-content/uploads/2011/07/pir%C3%A2mide-golpe-na-inter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98155"/>
            <a:ext cx="1872208" cy="1404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38" name="Picture 2" descr="http://t1.gstatic.com/images?q=tbn:ANd9GcQsdemhjKybS7uw-0mYC8wjJJMN8OsgkY4giITJ0h8-RvEoHvT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149080"/>
            <a:ext cx="1944216" cy="1456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469732"/>
            <a:ext cx="1705603" cy="1340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etângulo 20"/>
          <p:cNvSpPr/>
          <p:nvPr/>
        </p:nvSpPr>
        <p:spPr>
          <a:xfrm>
            <a:off x="8172400" y="5733256"/>
            <a:ext cx="1224136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179512" y="1124744"/>
            <a:ext cx="6480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123728" y="5877272"/>
            <a:ext cx="6192688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Acompanhar resultados e definir contra-medidas para eliminar anomalias identificadas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Relembrando o método – Gestão pelas Diretrizes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Espaço Reservado para Número de Slide 9"/>
          <p:cNvSpPr txBox="1">
            <a:spLocks/>
          </p:cNvSpPr>
          <p:nvPr/>
        </p:nvSpPr>
        <p:spPr bwMode="auto">
          <a:xfrm>
            <a:off x="-36513" y="6492875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04D61-DB10-40A0-857E-6B3E472683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Fluxograma: Processo 28"/>
          <p:cNvSpPr/>
          <p:nvPr/>
        </p:nvSpPr>
        <p:spPr>
          <a:xfrm>
            <a:off x="395536" y="1214168"/>
            <a:ext cx="8712968" cy="41463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dirty="0" smtClean="0">
                <a:solidFill>
                  <a:schemeClr val="tx1"/>
                </a:solidFill>
              </a:rPr>
              <a:t>O PDCA é dividido nas seguintes etapas: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5238419" y="3271607"/>
            <a:ext cx="9429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 err="1">
                <a:solidFill>
                  <a:schemeClr val="bg1"/>
                </a:solidFill>
                <a:latin typeface="+mn-lt"/>
              </a:rPr>
              <a:t>lan</a:t>
            </a:r>
            <a:endParaRPr lang="pt-BR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5293982" y="4786082"/>
            <a:ext cx="9413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1"/>
                </a:solidFill>
                <a:latin typeface="+mn-lt"/>
              </a:rPr>
              <a:t>o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3765219" y="4786082"/>
            <a:ext cx="9413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 err="1">
                <a:solidFill>
                  <a:schemeClr val="bg1"/>
                </a:solidFill>
                <a:latin typeface="+mn-lt"/>
              </a:rPr>
              <a:t>heck</a:t>
            </a:r>
            <a:endParaRPr lang="pt-BR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3792207" y="3271607"/>
            <a:ext cx="9413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 err="1">
                <a:solidFill>
                  <a:schemeClr val="bg1"/>
                </a:solidFill>
                <a:latin typeface="+mn-lt"/>
              </a:rPr>
              <a:t>ct</a:t>
            </a:r>
            <a:endParaRPr lang="pt-BR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4857419" y="3584345"/>
            <a:ext cx="12684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1"/>
                </a:solidFill>
                <a:latin typeface="+mn-lt"/>
              </a:rPr>
              <a:t>(Planejar)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4706607" y="5113107"/>
            <a:ext cx="1270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1"/>
                </a:solidFill>
                <a:latin typeface="+mn-lt"/>
              </a:rPr>
              <a:t>(Realizar)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3165144" y="5113107"/>
            <a:ext cx="12684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1"/>
                </a:solidFill>
                <a:latin typeface="+mn-lt"/>
              </a:rPr>
              <a:t>(Verificar)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3192132" y="3598632"/>
            <a:ext cx="12684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1"/>
                </a:solidFill>
                <a:latin typeface="+mn-lt"/>
              </a:rPr>
              <a:t>(Atuar)</a:t>
            </a:r>
          </a:p>
        </p:txBody>
      </p:sp>
      <p:sp>
        <p:nvSpPr>
          <p:cNvPr id="14" name="Espaço Reservado para Número de Slide 9"/>
          <p:cNvSpPr txBox="1">
            <a:spLocks/>
          </p:cNvSpPr>
          <p:nvPr/>
        </p:nvSpPr>
        <p:spPr bwMode="auto">
          <a:xfrm>
            <a:off x="-36513" y="6492875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04D61-DB10-40A0-857E-6B3E472683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5" name="Diagrama 14"/>
          <p:cNvGraphicFramePr/>
          <p:nvPr/>
        </p:nvGraphicFramePr>
        <p:xfrm>
          <a:off x="760944" y="1781315"/>
          <a:ext cx="7415908" cy="4672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1" name="Grupo 40"/>
          <p:cNvGrpSpPr/>
          <p:nvPr/>
        </p:nvGrpSpPr>
        <p:grpSpPr>
          <a:xfrm>
            <a:off x="4935207" y="1974620"/>
            <a:ext cx="3768545" cy="428625"/>
            <a:chOff x="4935207" y="1974620"/>
            <a:chExt cx="3768545" cy="428625"/>
          </a:xfrm>
        </p:grpSpPr>
        <p:sp>
          <p:nvSpPr>
            <p:cNvPr id="16" name="Elipse 15">
              <a:hlinkClick r:id="rId8" action="ppaction://hlinksldjump" tooltip="1"/>
            </p:cNvPr>
            <p:cNvSpPr/>
            <p:nvPr/>
          </p:nvSpPr>
          <p:spPr>
            <a:xfrm>
              <a:off x="4935207" y="1974620"/>
              <a:ext cx="428625" cy="4286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dirty="0" smtClean="0"/>
                <a:t>1</a:t>
              </a:r>
              <a:endParaRPr lang="pt-BR" sz="2000" dirty="0"/>
            </a:p>
          </p:txBody>
        </p:sp>
        <p:sp>
          <p:nvSpPr>
            <p:cNvPr id="17" name="CaixaDeTexto 16"/>
            <p:cNvSpPr txBox="1">
              <a:spLocks noChangeArrowheads="1"/>
            </p:cNvSpPr>
            <p:nvPr/>
          </p:nvSpPr>
          <p:spPr bwMode="auto">
            <a:xfrm>
              <a:off x="5350184" y="1976493"/>
              <a:ext cx="33535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1600" b="1" dirty="0" smtClean="0">
                  <a:latin typeface="+mn-lt"/>
                </a:rPr>
                <a:t>Definir metas do Presidente</a:t>
              </a:r>
              <a:endParaRPr lang="pt-BR" sz="1600" b="1" dirty="0">
                <a:latin typeface="+mn-lt"/>
              </a:endParaRPr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5578144" y="2383517"/>
            <a:ext cx="3114916" cy="448353"/>
            <a:chOff x="5578144" y="2383517"/>
            <a:chExt cx="3114916" cy="448353"/>
          </a:xfrm>
        </p:grpSpPr>
        <p:sp>
          <p:nvSpPr>
            <p:cNvPr id="18" name="Elipse 17">
              <a:hlinkClick r:id="rId8" action="ppaction://hlinksldjump" tooltip="2"/>
            </p:cNvPr>
            <p:cNvSpPr/>
            <p:nvPr/>
          </p:nvSpPr>
          <p:spPr>
            <a:xfrm>
              <a:off x="5578144" y="2403245"/>
              <a:ext cx="428625" cy="4286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000" dirty="0" smtClean="0"/>
                <a:t>2</a:t>
              </a:r>
              <a:endParaRPr lang="pt-BR" sz="2000" dirty="0"/>
            </a:p>
          </p:txBody>
        </p:sp>
        <p:sp>
          <p:nvSpPr>
            <p:cNvPr id="19" name="CaixaDeTexto 18"/>
            <p:cNvSpPr txBox="1">
              <a:spLocks noChangeArrowheads="1"/>
            </p:cNvSpPr>
            <p:nvPr/>
          </p:nvSpPr>
          <p:spPr bwMode="auto">
            <a:xfrm>
              <a:off x="5978435" y="2383517"/>
              <a:ext cx="2714625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pt-BR" sz="1600" b="1" dirty="0" smtClean="0">
                  <a:solidFill>
                    <a:schemeClr val="tx1"/>
                  </a:solidFill>
                </a:rPr>
                <a:t>Definir medidas</a:t>
              </a: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6006769" y="2903307"/>
            <a:ext cx="3144525" cy="428625"/>
            <a:chOff x="6006769" y="2903307"/>
            <a:chExt cx="3144525" cy="428625"/>
          </a:xfrm>
        </p:grpSpPr>
        <p:sp>
          <p:nvSpPr>
            <p:cNvPr id="20" name="Elipse 19">
              <a:hlinkClick r:id="" action="ppaction://noaction"/>
            </p:cNvPr>
            <p:cNvSpPr/>
            <p:nvPr/>
          </p:nvSpPr>
          <p:spPr>
            <a:xfrm>
              <a:off x="6006769" y="2903307"/>
              <a:ext cx="428625" cy="4286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000" dirty="0"/>
                <a:t>3</a:t>
              </a:r>
            </a:p>
          </p:txBody>
        </p:sp>
        <p:sp>
          <p:nvSpPr>
            <p:cNvPr id="21" name="CaixaDeTexto 20"/>
            <p:cNvSpPr txBox="1">
              <a:spLocks noChangeArrowheads="1"/>
            </p:cNvSpPr>
            <p:nvPr/>
          </p:nvSpPr>
          <p:spPr bwMode="auto">
            <a:xfrm>
              <a:off x="6401744" y="2933443"/>
              <a:ext cx="274955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1600" b="1" dirty="0" smtClean="0"/>
                <a:t>Desdobrar metas</a:t>
              </a:r>
              <a:endParaRPr lang="pt-BR" sz="1600" b="1" dirty="0"/>
            </a:p>
          </p:txBody>
        </p:sp>
      </p:grpSp>
      <p:grpSp>
        <p:nvGrpSpPr>
          <p:cNvPr id="54" name="Grupo 53"/>
          <p:cNvGrpSpPr/>
          <p:nvPr/>
        </p:nvGrpSpPr>
        <p:grpSpPr>
          <a:xfrm>
            <a:off x="420714" y="5046432"/>
            <a:ext cx="2442805" cy="428625"/>
            <a:chOff x="420714" y="5046432"/>
            <a:chExt cx="2442805" cy="428625"/>
          </a:xfrm>
        </p:grpSpPr>
        <p:sp>
          <p:nvSpPr>
            <p:cNvPr id="24" name="Elipse 23"/>
            <p:cNvSpPr/>
            <p:nvPr/>
          </p:nvSpPr>
          <p:spPr>
            <a:xfrm>
              <a:off x="2434894" y="5046432"/>
              <a:ext cx="428625" cy="42862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dirty="0" smtClean="0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endParaRPr lang="pt-BR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CaixaDeTexto 24"/>
            <p:cNvSpPr txBox="1">
              <a:spLocks noChangeArrowheads="1"/>
            </p:cNvSpPr>
            <p:nvPr/>
          </p:nvSpPr>
          <p:spPr bwMode="auto">
            <a:xfrm>
              <a:off x="420714" y="5083637"/>
              <a:ext cx="21428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1600" b="1" dirty="0" smtClean="0"/>
                <a:t>Verificar </a:t>
              </a:r>
              <a:r>
                <a:rPr lang="pt-BR" sz="1600" b="1" dirty="0"/>
                <a:t>resultados</a:t>
              </a:r>
            </a:p>
          </p:txBody>
        </p:sp>
      </p:grpSp>
      <p:grpSp>
        <p:nvGrpSpPr>
          <p:cNvPr id="55" name="Grupo 54"/>
          <p:cNvGrpSpPr/>
          <p:nvPr/>
        </p:nvGrpSpPr>
        <p:grpSpPr>
          <a:xfrm>
            <a:off x="149172" y="2636700"/>
            <a:ext cx="2807588" cy="584775"/>
            <a:chOff x="149172" y="2636700"/>
            <a:chExt cx="2807588" cy="584775"/>
          </a:xfrm>
        </p:grpSpPr>
        <p:sp>
          <p:nvSpPr>
            <p:cNvPr id="26" name="Elipse 25"/>
            <p:cNvSpPr/>
            <p:nvPr/>
          </p:nvSpPr>
          <p:spPr>
            <a:xfrm>
              <a:off x="2528135" y="2673986"/>
              <a:ext cx="428625" cy="428625"/>
            </a:xfrm>
            <a:prstGeom prst="ellipse">
              <a:avLst/>
            </a:prstGeom>
            <a:solidFill>
              <a:srgbClr val="FF505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dirty="0">
                  <a:solidFill>
                    <a:schemeClr val="bg1">
                      <a:lumMod val="50000"/>
                    </a:schemeClr>
                  </a:solidFill>
                </a:rPr>
                <a:t>7</a:t>
              </a:r>
            </a:p>
          </p:txBody>
        </p:sp>
        <p:sp>
          <p:nvSpPr>
            <p:cNvPr id="27" name="CaixaDeTexto 26"/>
            <p:cNvSpPr txBox="1">
              <a:spLocks noChangeArrowheads="1"/>
            </p:cNvSpPr>
            <p:nvPr/>
          </p:nvSpPr>
          <p:spPr bwMode="auto">
            <a:xfrm>
              <a:off x="149172" y="2636700"/>
              <a:ext cx="251955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1600" b="1" dirty="0" smtClean="0"/>
                <a:t>Analisar </a:t>
              </a:r>
              <a:r>
                <a:rPr lang="pt-BR" sz="1600" b="1" dirty="0"/>
                <a:t>desvios e </a:t>
              </a:r>
              <a:r>
                <a:rPr lang="pt-BR" sz="1600" b="1" dirty="0" smtClean="0"/>
                <a:t>implantar </a:t>
              </a:r>
              <a:r>
                <a:rPr lang="pt-BR" sz="1600" b="1" dirty="0"/>
                <a:t>ações corretivas</a:t>
              </a:r>
            </a:p>
          </p:txBody>
        </p:sp>
      </p:grpSp>
      <p:sp>
        <p:nvSpPr>
          <p:cNvPr id="31" name="CaixaDeTexto 30"/>
          <p:cNvSpPr txBox="1"/>
          <p:nvPr/>
        </p:nvSpPr>
        <p:spPr>
          <a:xfrm>
            <a:off x="5238419" y="3271607"/>
            <a:ext cx="9429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 err="1">
                <a:solidFill>
                  <a:schemeClr val="bg1"/>
                </a:solidFill>
                <a:latin typeface="+mn-lt"/>
              </a:rPr>
              <a:t>lan</a:t>
            </a:r>
            <a:endParaRPr lang="pt-BR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293982" y="4786082"/>
            <a:ext cx="9413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1"/>
                </a:solidFill>
                <a:latin typeface="+mn-lt"/>
              </a:rPr>
              <a:t>o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3765219" y="4786082"/>
            <a:ext cx="9413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 err="1">
                <a:solidFill>
                  <a:schemeClr val="bg1"/>
                </a:solidFill>
                <a:latin typeface="+mn-lt"/>
              </a:rPr>
              <a:t>heck</a:t>
            </a:r>
            <a:endParaRPr lang="pt-BR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3792207" y="3271607"/>
            <a:ext cx="9413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 err="1">
                <a:solidFill>
                  <a:schemeClr val="bg1"/>
                </a:solidFill>
                <a:latin typeface="+mn-lt"/>
              </a:rPr>
              <a:t>ct</a:t>
            </a:r>
            <a:endParaRPr lang="pt-BR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4857419" y="3584345"/>
            <a:ext cx="12684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1"/>
                </a:solidFill>
                <a:latin typeface="+mn-lt"/>
              </a:rPr>
              <a:t>(Planejar)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4706607" y="5113107"/>
            <a:ext cx="1270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1"/>
                </a:solidFill>
                <a:latin typeface="+mn-lt"/>
              </a:rPr>
              <a:t>(Realizar)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3165144" y="5113107"/>
            <a:ext cx="12684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1"/>
                </a:solidFill>
                <a:latin typeface="+mn-lt"/>
              </a:rPr>
              <a:t>(Verificar)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3192132" y="3598632"/>
            <a:ext cx="12684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1"/>
                </a:solidFill>
                <a:latin typeface="+mn-lt"/>
              </a:rPr>
              <a:t>(Atuar)</a:t>
            </a:r>
          </a:p>
        </p:txBody>
      </p:sp>
      <p:grpSp>
        <p:nvGrpSpPr>
          <p:cNvPr id="53" name="Grupo 52"/>
          <p:cNvGrpSpPr/>
          <p:nvPr/>
        </p:nvGrpSpPr>
        <p:grpSpPr>
          <a:xfrm>
            <a:off x="6006769" y="5046432"/>
            <a:ext cx="2948071" cy="428625"/>
            <a:chOff x="6006769" y="5046432"/>
            <a:chExt cx="2948071" cy="428625"/>
          </a:xfrm>
        </p:grpSpPr>
        <p:sp>
          <p:nvSpPr>
            <p:cNvPr id="23" name="Elipse 22"/>
            <p:cNvSpPr/>
            <p:nvPr/>
          </p:nvSpPr>
          <p:spPr>
            <a:xfrm>
              <a:off x="6006769" y="5046432"/>
              <a:ext cx="428625" cy="4286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</p:txBody>
        </p:sp>
        <p:sp>
          <p:nvSpPr>
            <p:cNvPr id="39" name="CaixaDeTexto 38"/>
            <p:cNvSpPr txBox="1">
              <a:spLocks noChangeArrowheads="1"/>
            </p:cNvSpPr>
            <p:nvPr/>
          </p:nvSpPr>
          <p:spPr bwMode="auto">
            <a:xfrm>
              <a:off x="6397378" y="5108347"/>
              <a:ext cx="25574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1600" b="1" dirty="0" smtClean="0"/>
                <a:t>Executar Planos de Ação</a:t>
              </a:r>
              <a:endParaRPr lang="pt-BR" sz="1600" b="1" dirty="0"/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6230607" y="3474807"/>
            <a:ext cx="3093921" cy="428625"/>
            <a:chOff x="6230607" y="3474807"/>
            <a:chExt cx="3093921" cy="428625"/>
          </a:xfrm>
        </p:grpSpPr>
        <p:sp>
          <p:nvSpPr>
            <p:cNvPr id="22" name="Elipse 21"/>
            <p:cNvSpPr/>
            <p:nvPr/>
          </p:nvSpPr>
          <p:spPr>
            <a:xfrm>
              <a:off x="6230607" y="3474807"/>
              <a:ext cx="428625" cy="4286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000" dirty="0"/>
                <a:t>4</a:t>
              </a:r>
            </a:p>
          </p:txBody>
        </p:sp>
        <p:sp>
          <p:nvSpPr>
            <p:cNvPr id="40" name="CaixaDeTexto 39"/>
            <p:cNvSpPr txBox="1">
              <a:spLocks noChangeArrowheads="1"/>
            </p:cNvSpPr>
            <p:nvPr/>
          </p:nvSpPr>
          <p:spPr bwMode="auto">
            <a:xfrm>
              <a:off x="6618288" y="3517345"/>
              <a:ext cx="27062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1600" b="1" dirty="0" smtClean="0"/>
                <a:t>Elaborar Planos </a:t>
              </a:r>
              <a:r>
                <a:rPr lang="pt-BR" sz="1600" b="1" dirty="0"/>
                <a:t>de Ação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Agenda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12"/>
          <p:cNvSpPr txBox="1">
            <a:spLocks noChangeArrowheads="1"/>
          </p:cNvSpPr>
          <p:nvPr/>
        </p:nvSpPr>
        <p:spPr bwMode="auto">
          <a:xfrm>
            <a:off x="5031968" y="1341438"/>
            <a:ext cx="328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rgbClr val="3A6598"/>
                </a:solidFill>
                <a:latin typeface="+mj-lt"/>
              </a:rPr>
              <a:t>ÍNDICE</a:t>
            </a:r>
          </a:p>
        </p:txBody>
      </p:sp>
      <p:pic>
        <p:nvPicPr>
          <p:cNvPr id="6" name="Picture 2" descr="3330516135_3792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365250"/>
            <a:ext cx="352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Projetos TOTVS\PPT\sombrinha-vertic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443" y="1357313"/>
            <a:ext cx="3143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8538234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39552" y="1950659"/>
            <a:ext cx="3026699" cy="22641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Espaço Reservado para Número de Slide 9"/>
          <p:cNvSpPr txBox="1">
            <a:spLocks/>
          </p:cNvSpPr>
          <p:nvPr/>
        </p:nvSpPr>
        <p:spPr bwMode="auto">
          <a:xfrm>
            <a:off x="-36513" y="6492875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04D61-DB10-40A0-857E-6B3E472683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4641443" y="2119496"/>
            <a:ext cx="439505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0050" indent="-400050" defTabSz="2667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Revisão da metodologia</a:t>
            </a:r>
          </a:p>
          <a:p>
            <a:pPr marL="400050" indent="-400050" defTabSz="2667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pt-BR" sz="1600" b="1" dirty="0" smtClean="0"/>
              <a:t>Acompanhamento de resultados</a:t>
            </a:r>
          </a:p>
          <a:p>
            <a:pPr marL="857250" lvl="1" indent="-400050" defTabSz="26670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sz="1600" dirty="0" smtClean="0"/>
              <a:t>Acompanhamento da Rotina</a:t>
            </a:r>
          </a:p>
          <a:p>
            <a:pPr marL="857250" lvl="1" indent="-400050" defTabSz="26670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sz="1600" dirty="0" smtClean="0"/>
              <a:t>Etapas</a:t>
            </a:r>
          </a:p>
          <a:p>
            <a:pPr marL="857250" lvl="1" indent="-400050" defTabSz="26670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sz="1600" dirty="0" smtClean="0"/>
              <a:t>Método</a:t>
            </a:r>
          </a:p>
          <a:p>
            <a:pPr marL="857250" lvl="1" indent="-400050" defTabSz="26670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sz="1600" dirty="0" smtClean="0"/>
              <a:t>Agenda</a:t>
            </a:r>
          </a:p>
          <a:p>
            <a:pPr marL="400050" indent="-400050" defTabSz="2667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Próximos passos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550" y="0"/>
            <a:ext cx="8172450" cy="836613"/>
          </a:xfrm>
        </p:spPr>
        <p:txBody>
          <a:bodyPr/>
          <a:lstStyle/>
          <a:p>
            <a:pPr algn="r"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Acompanhamento dos resultados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Espaço Reservado para Número de Slide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42A1DD33-A75D-4F7A-9C1B-34D2003001D2}" type="slidenum">
              <a:rPr lang="pt-BR" sz="1200">
                <a:latin typeface="+mj-lt"/>
                <a:ea typeface="Verdana" pitchFamily="34" charset="0"/>
                <a:cs typeface="Verdana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BR" sz="12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8" name="Grupo 36"/>
          <p:cNvGrpSpPr/>
          <p:nvPr/>
        </p:nvGrpSpPr>
        <p:grpSpPr>
          <a:xfrm>
            <a:off x="23815" y="1340768"/>
            <a:ext cx="1523849" cy="1056013"/>
            <a:chOff x="-315579" y="1115779"/>
            <a:chExt cx="2592288" cy="1796432"/>
          </a:xfrm>
        </p:grpSpPr>
        <p:graphicFrame>
          <p:nvGraphicFramePr>
            <p:cNvPr id="12" name="Diagrama 11"/>
            <p:cNvGraphicFramePr/>
            <p:nvPr/>
          </p:nvGraphicFramePr>
          <p:xfrm>
            <a:off x="-315579" y="1115779"/>
            <a:ext cx="2592288" cy="17964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" name="CaixaDeTexto 12"/>
            <p:cNvSpPr txBox="1"/>
            <p:nvPr/>
          </p:nvSpPr>
          <p:spPr bwMode="auto">
            <a:xfrm>
              <a:off x="752684" y="1685324"/>
              <a:ext cx="330200" cy="138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pt-BR" sz="7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7" name="Retângulo de cantos arredondados 16"/>
          <p:cNvSpPr/>
          <p:nvPr/>
        </p:nvSpPr>
        <p:spPr>
          <a:xfrm>
            <a:off x="1907704" y="1628800"/>
            <a:ext cx="6552728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23528" y="2780928"/>
            <a:ext cx="2016000" cy="180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b="1" dirty="0" smtClean="0"/>
              <a:t>Acompanhar a evolução e o comportamento dos indicadores</a:t>
            </a:r>
            <a:endParaRPr lang="pt-BR" sz="1900" b="1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531773" y="2780928"/>
            <a:ext cx="2016000" cy="180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b="1" dirty="0" smtClean="0"/>
              <a:t>Garantir que indicadores que apresentem desvios sejam analisados</a:t>
            </a:r>
            <a:endParaRPr lang="pt-BR" sz="1900" b="1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6948264" y="2780928"/>
            <a:ext cx="2016000" cy="180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b="1" dirty="0" smtClean="0"/>
              <a:t> Acompanhar e assegurar a eficácia das ações propostas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8172400" y="5733256"/>
            <a:ext cx="1224136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740018" y="2780928"/>
            <a:ext cx="2016000" cy="180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b="1" dirty="0" smtClean="0"/>
              <a:t>Definir medidas para eliminação da(s) causa(s) dos desvios</a:t>
            </a:r>
            <a:endParaRPr lang="pt-BR" sz="1900" b="1" dirty="0"/>
          </a:p>
        </p:txBody>
      </p:sp>
      <p:pic>
        <p:nvPicPr>
          <p:cNvPr id="22" name="Picture 6" descr="https://lh4.googleusercontent.com/_JdoHPQAu1cs/Sv_enPNkGtI/AAAAAAAAW7I/nrr2ecu0AHE/Fotolia_11326310_XS.jpg"/>
          <p:cNvPicPr>
            <a:picLocks noChangeAspect="1" noChangeArrowheads="1"/>
          </p:cNvPicPr>
          <p:nvPr/>
        </p:nvPicPr>
        <p:blipFill>
          <a:blip r:embed="rId7" cstate="print"/>
          <a:srcRect t="15120" r="11171" b="9281"/>
          <a:stretch>
            <a:fillRect/>
          </a:stretch>
        </p:blipFill>
        <p:spPr bwMode="auto">
          <a:xfrm>
            <a:off x="323528" y="5013176"/>
            <a:ext cx="1872208" cy="1195026"/>
          </a:xfrm>
          <a:prstGeom prst="rect">
            <a:avLst/>
          </a:prstGeom>
          <a:noFill/>
        </p:spPr>
      </p:pic>
      <p:pic>
        <p:nvPicPr>
          <p:cNvPr id="24" name="Picture 6" descr="http://www.heat.com.br/blog/wp-content/uploads/2010/03/Fotolia_854939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4725144"/>
            <a:ext cx="1537812" cy="1484784"/>
          </a:xfrm>
          <a:prstGeom prst="rect">
            <a:avLst/>
          </a:prstGeom>
          <a:noFill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725143"/>
            <a:ext cx="1116000" cy="168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" descr="http://lh5.ggpht.com/_JdoHPQAu1cs/Sv_e3RV8nqI/AAAAAAAAW9Q/HATe0AUn4UQ/Fotolia_2204047_X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4797152"/>
            <a:ext cx="1675978" cy="167597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Agenda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12"/>
          <p:cNvSpPr txBox="1">
            <a:spLocks noChangeArrowheads="1"/>
          </p:cNvSpPr>
          <p:nvPr/>
        </p:nvSpPr>
        <p:spPr bwMode="auto">
          <a:xfrm>
            <a:off x="5031968" y="1341438"/>
            <a:ext cx="328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rgbClr val="3A6598"/>
                </a:solidFill>
                <a:latin typeface="+mj-lt"/>
              </a:rPr>
              <a:t>ÍNDICE</a:t>
            </a:r>
          </a:p>
        </p:txBody>
      </p:sp>
      <p:pic>
        <p:nvPicPr>
          <p:cNvPr id="6" name="Picture 2" descr="3330516135_3792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365250"/>
            <a:ext cx="352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Projetos TOTVS\PPT\sombrinha-vertic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443" y="1357313"/>
            <a:ext cx="3143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8538234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39552" y="1950659"/>
            <a:ext cx="3026699" cy="22641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Espaço Reservado para Número de Slide 9"/>
          <p:cNvSpPr txBox="1">
            <a:spLocks/>
          </p:cNvSpPr>
          <p:nvPr/>
        </p:nvSpPr>
        <p:spPr bwMode="auto">
          <a:xfrm>
            <a:off x="-36513" y="6492875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04D61-DB10-40A0-857E-6B3E472683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4641443" y="2119496"/>
            <a:ext cx="439505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0050" indent="-400050" defTabSz="2667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Revisão da metodologia</a:t>
            </a:r>
          </a:p>
          <a:p>
            <a:pPr marL="400050" indent="-400050" defTabSz="2667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pt-BR" sz="1600" dirty="0" smtClean="0"/>
              <a:t>Acompanhamento de resultados</a:t>
            </a:r>
          </a:p>
          <a:p>
            <a:pPr marL="857250" lvl="1" indent="-400050" defTabSz="26670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sz="1600" b="1" dirty="0" smtClean="0"/>
              <a:t>Acompanhamento da Rotina</a:t>
            </a:r>
          </a:p>
          <a:p>
            <a:pPr marL="857250" lvl="1" indent="-400050" defTabSz="26670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sz="1600" dirty="0" smtClean="0"/>
              <a:t>Etapas</a:t>
            </a:r>
          </a:p>
          <a:p>
            <a:pPr marL="857250" lvl="1" indent="-400050" defTabSz="26670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sz="1600" dirty="0" smtClean="0"/>
              <a:t>Método</a:t>
            </a:r>
          </a:p>
          <a:p>
            <a:pPr marL="857250" lvl="1" indent="-400050" defTabSz="26670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sz="1600" dirty="0" smtClean="0"/>
              <a:t>Agenda</a:t>
            </a:r>
          </a:p>
          <a:p>
            <a:pPr marL="400050" indent="-400050" defTabSz="2667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Próximos passos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Acompanhamento da Rotina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73"/>
          <p:cNvSpPr txBox="1">
            <a:spLocks noChangeArrowheads="1"/>
          </p:cNvSpPr>
          <p:nvPr/>
        </p:nvSpPr>
        <p:spPr bwMode="auto">
          <a:xfrm>
            <a:off x="2967038" y="1825625"/>
            <a:ext cx="3209925" cy="64770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Acompanhamento da Rotina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aixaDeTexto 68"/>
          <p:cNvSpPr txBox="1">
            <a:spLocks noChangeArrowheads="1"/>
          </p:cNvSpPr>
          <p:nvPr/>
        </p:nvSpPr>
        <p:spPr bwMode="auto">
          <a:xfrm>
            <a:off x="0" y="1825625"/>
            <a:ext cx="3240088" cy="64770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Coleta de dados e análise de resultados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aixaDeTexto 73"/>
          <p:cNvSpPr txBox="1">
            <a:spLocks noChangeArrowheads="1"/>
          </p:cNvSpPr>
          <p:nvPr/>
        </p:nvSpPr>
        <p:spPr bwMode="auto">
          <a:xfrm>
            <a:off x="5903913" y="1825625"/>
            <a:ext cx="3240087" cy="64770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Ações pós acompanhamento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ítulo 4"/>
          <p:cNvSpPr>
            <a:spLocks/>
          </p:cNvSpPr>
          <p:nvPr/>
        </p:nvSpPr>
        <p:spPr bwMode="auto">
          <a:xfrm>
            <a:off x="250825" y="1143794"/>
            <a:ext cx="8642350" cy="57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Para o acompanhamento da rotina (dia a dia),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teremos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as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seguintes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etapas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</a:t>
            </a:r>
          </a:p>
        </p:txBody>
      </p:sp>
      <p:cxnSp>
        <p:nvCxnSpPr>
          <p:cNvPr id="12" name="Conector reto 11"/>
          <p:cNvCxnSpPr/>
          <p:nvPr/>
        </p:nvCxnSpPr>
        <p:spPr>
          <a:xfrm rot="5400000" flipH="1">
            <a:off x="996426" y="4516495"/>
            <a:ext cx="396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rot="5400000" flipH="1">
            <a:off x="3947518" y="4516495"/>
            <a:ext cx="396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17"/>
          <p:cNvGrpSpPr/>
          <p:nvPr/>
        </p:nvGrpSpPr>
        <p:grpSpPr>
          <a:xfrm>
            <a:off x="3252106" y="2876686"/>
            <a:ext cx="2432470" cy="1512168"/>
            <a:chOff x="3419872" y="5120809"/>
            <a:chExt cx="2027668" cy="1260519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19872" y="5124788"/>
              <a:ext cx="2027668" cy="1256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Fluxograma: Processo 16"/>
            <p:cNvSpPr/>
            <p:nvPr/>
          </p:nvSpPr>
          <p:spPr>
            <a:xfrm>
              <a:off x="3419872" y="5120809"/>
              <a:ext cx="2015640" cy="1260000"/>
            </a:xfrm>
            <a:prstGeom prst="flowChartProcess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pic>
        <p:nvPicPr>
          <p:cNvPr id="20" name="Picture 8" descr="http://lh6.ggpht.com/_JdoHPQAu1cs/Sv_euhTg6_I/AAAAAAAAW8M/53qjeicRfF4/Fotolia_9747351_X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780928"/>
            <a:ext cx="1440160" cy="1440160"/>
          </a:xfrm>
          <a:prstGeom prst="rect">
            <a:avLst/>
          </a:prstGeom>
          <a:noFill/>
        </p:spPr>
      </p:pic>
      <p:pic>
        <p:nvPicPr>
          <p:cNvPr id="21" name="Picture 2" descr="http://www.exclusivo.com.br/fotos/265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068960"/>
            <a:ext cx="1836205" cy="1224136"/>
          </a:xfrm>
          <a:prstGeom prst="rect">
            <a:avLst/>
          </a:prstGeom>
          <a:noFill/>
        </p:spPr>
      </p:pic>
      <p:pic>
        <p:nvPicPr>
          <p:cNvPr id="23" name="Picture 8" descr="https://lh3.googleusercontent.com/_JdoHPQAu1cs/Sv_eZH-fMfI/AAAAAAAAW5g/TiaFa3ZP_J0/Fotolia_2816041_X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797152"/>
            <a:ext cx="1830288" cy="1372716"/>
          </a:xfrm>
          <a:prstGeom prst="rect">
            <a:avLst/>
          </a:prstGeom>
          <a:noFill/>
        </p:spPr>
      </p:pic>
      <p:grpSp>
        <p:nvGrpSpPr>
          <p:cNvPr id="11" name="Grupo 23"/>
          <p:cNvGrpSpPr/>
          <p:nvPr/>
        </p:nvGrpSpPr>
        <p:grpSpPr>
          <a:xfrm rot="515666">
            <a:off x="4580337" y="5111343"/>
            <a:ext cx="360509" cy="138657"/>
            <a:chOff x="7164288" y="4221088"/>
            <a:chExt cx="936104" cy="360040"/>
          </a:xfrm>
        </p:grpSpPr>
        <p:cxnSp>
          <p:nvCxnSpPr>
            <p:cNvPr id="25" name="Conector reto 24"/>
            <p:cNvCxnSpPr/>
            <p:nvPr/>
          </p:nvCxnSpPr>
          <p:spPr>
            <a:xfrm rot="16200000" flipH="1">
              <a:off x="7668344" y="4365104"/>
              <a:ext cx="144016" cy="1440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o 21"/>
            <p:cNvGrpSpPr/>
            <p:nvPr/>
          </p:nvGrpSpPr>
          <p:grpSpPr>
            <a:xfrm>
              <a:off x="7164288" y="4221088"/>
              <a:ext cx="936104" cy="360040"/>
              <a:chOff x="7164288" y="4221088"/>
              <a:chExt cx="936104" cy="360040"/>
            </a:xfrm>
          </p:grpSpPr>
          <p:cxnSp>
            <p:nvCxnSpPr>
              <p:cNvPr id="27" name="Conector reto 26"/>
              <p:cNvCxnSpPr/>
              <p:nvPr/>
            </p:nvCxnSpPr>
            <p:spPr>
              <a:xfrm rot="5400000" flipH="1" flipV="1">
                <a:off x="7164288" y="4365104"/>
                <a:ext cx="216024" cy="21602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 rot="16200000" flipH="1">
                <a:off x="7380312" y="4365104"/>
                <a:ext cx="144016" cy="1440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/>
              <p:cNvCxnSpPr/>
              <p:nvPr/>
            </p:nvCxnSpPr>
            <p:spPr>
              <a:xfrm rot="5400000" flipH="1" flipV="1">
                <a:off x="7524328" y="4365104"/>
                <a:ext cx="144016" cy="1440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de seta reta 29"/>
              <p:cNvCxnSpPr/>
              <p:nvPr/>
            </p:nvCxnSpPr>
            <p:spPr>
              <a:xfrm rot="5400000" flipH="1" flipV="1">
                <a:off x="7812360" y="4221088"/>
                <a:ext cx="288032" cy="288032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1" name="Picture 8" descr="http://www.blogconsciente.com/BlogEngine/2010/10/Fotolia_22252214_XS%5B1%5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497245"/>
            <a:ext cx="1656184" cy="1656185"/>
          </a:xfrm>
          <a:prstGeom prst="rect">
            <a:avLst/>
          </a:prstGeom>
          <a:noFill/>
        </p:spPr>
      </p:pic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013176"/>
            <a:ext cx="2520280" cy="53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" name="Grupo 36"/>
          <p:cNvGrpSpPr/>
          <p:nvPr/>
        </p:nvGrpSpPr>
        <p:grpSpPr>
          <a:xfrm>
            <a:off x="107504" y="1124744"/>
            <a:ext cx="935182" cy="648072"/>
            <a:chOff x="-315579" y="1115779"/>
            <a:chExt cx="2592288" cy="1796432"/>
          </a:xfrm>
        </p:grpSpPr>
        <p:graphicFrame>
          <p:nvGraphicFramePr>
            <p:cNvPr id="33" name="Diagrama 32"/>
            <p:cNvGraphicFramePr/>
            <p:nvPr/>
          </p:nvGraphicFramePr>
          <p:xfrm>
            <a:off x="-315579" y="1115779"/>
            <a:ext cx="2592288" cy="17964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34" name="CaixaDeTexto 33"/>
            <p:cNvSpPr txBox="1"/>
            <p:nvPr/>
          </p:nvSpPr>
          <p:spPr bwMode="auto">
            <a:xfrm>
              <a:off x="752684" y="1685324"/>
              <a:ext cx="330200" cy="138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pt-BR" sz="7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/>
          <p:cNvSpPr/>
          <p:nvPr/>
        </p:nvSpPr>
        <p:spPr>
          <a:xfrm>
            <a:off x="8072462" y="5786454"/>
            <a:ext cx="107153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Acompanhamento da Rotina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73"/>
          <p:cNvSpPr txBox="1">
            <a:spLocks noChangeArrowheads="1"/>
          </p:cNvSpPr>
          <p:nvPr/>
        </p:nvSpPr>
        <p:spPr bwMode="auto">
          <a:xfrm>
            <a:off x="2967038" y="1825625"/>
            <a:ext cx="3209925" cy="64770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Acompanhamento da Rotina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aixaDeTexto 68"/>
          <p:cNvSpPr txBox="1">
            <a:spLocks noChangeArrowheads="1"/>
          </p:cNvSpPr>
          <p:nvPr/>
        </p:nvSpPr>
        <p:spPr bwMode="auto">
          <a:xfrm>
            <a:off x="0" y="1825625"/>
            <a:ext cx="3240088" cy="64770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Coleta de dados e análise de resultados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aixaDeTexto 73"/>
          <p:cNvSpPr txBox="1">
            <a:spLocks noChangeArrowheads="1"/>
          </p:cNvSpPr>
          <p:nvPr/>
        </p:nvSpPr>
        <p:spPr bwMode="auto">
          <a:xfrm>
            <a:off x="5903913" y="1825625"/>
            <a:ext cx="3240087" cy="64770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Ações pós acompanhamento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ítulo 4"/>
          <p:cNvSpPr>
            <a:spLocks/>
          </p:cNvSpPr>
          <p:nvPr/>
        </p:nvSpPr>
        <p:spPr bwMode="auto">
          <a:xfrm>
            <a:off x="250825" y="1143794"/>
            <a:ext cx="8642350" cy="57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Para o acompanhamento da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rotina (dia a dia),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teremos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as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seguintes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etapas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</a:t>
            </a:r>
          </a:p>
        </p:txBody>
      </p:sp>
      <p:cxnSp>
        <p:nvCxnSpPr>
          <p:cNvPr id="12" name="Conector reto 11"/>
          <p:cNvCxnSpPr/>
          <p:nvPr/>
        </p:nvCxnSpPr>
        <p:spPr>
          <a:xfrm rot="5400000" flipH="1">
            <a:off x="1464426" y="4581296"/>
            <a:ext cx="302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http://www.exclusivo.com.br/fotos/26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68960"/>
            <a:ext cx="1836205" cy="1224136"/>
          </a:xfrm>
          <a:prstGeom prst="rect">
            <a:avLst/>
          </a:prstGeom>
          <a:noFill/>
        </p:spPr>
      </p:pic>
      <p:grpSp>
        <p:nvGrpSpPr>
          <p:cNvPr id="3" name="Grupo 23"/>
          <p:cNvGrpSpPr/>
          <p:nvPr/>
        </p:nvGrpSpPr>
        <p:grpSpPr>
          <a:xfrm rot="515666">
            <a:off x="4580337" y="5111343"/>
            <a:ext cx="360509" cy="138657"/>
            <a:chOff x="7164288" y="4221088"/>
            <a:chExt cx="936104" cy="360040"/>
          </a:xfrm>
        </p:grpSpPr>
        <p:cxnSp>
          <p:nvCxnSpPr>
            <p:cNvPr id="25" name="Conector reto 24"/>
            <p:cNvCxnSpPr/>
            <p:nvPr/>
          </p:nvCxnSpPr>
          <p:spPr>
            <a:xfrm rot="16200000" flipH="1">
              <a:off x="7668344" y="4365104"/>
              <a:ext cx="144016" cy="1440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upo 21"/>
            <p:cNvGrpSpPr/>
            <p:nvPr/>
          </p:nvGrpSpPr>
          <p:grpSpPr>
            <a:xfrm>
              <a:off x="7164288" y="4221088"/>
              <a:ext cx="936104" cy="360040"/>
              <a:chOff x="7164288" y="4221088"/>
              <a:chExt cx="936104" cy="360040"/>
            </a:xfrm>
          </p:grpSpPr>
          <p:cxnSp>
            <p:nvCxnSpPr>
              <p:cNvPr id="27" name="Conector reto 26"/>
              <p:cNvCxnSpPr/>
              <p:nvPr/>
            </p:nvCxnSpPr>
            <p:spPr>
              <a:xfrm rot="5400000" flipH="1" flipV="1">
                <a:off x="7164288" y="4365104"/>
                <a:ext cx="216024" cy="21602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 rot="16200000" flipH="1">
                <a:off x="7380312" y="4365104"/>
                <a:ext cx="144016" cy="1440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/>
              <p:cNvCxnSpPr/>
              <p:nvPr/>
            </p:nvCxnSpPr>
            <p:spPr>
              <a:xfrm rot="5400000" flipH="1" flipV="1">
                <a:off x="7524328" y="4365104"/>
                <a:ext cx="144016" cy="1440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de seta reta 29"/>
              <p:cNvCxnSpPr/>
              <p:nvPr/>
            </p:nvCxnSpPr>
            <p:spPr>
              <a:xfrm rot="5400000" flipH="1" flipV="1">
                <a:off x="7812360" y="4221088"/>
                <a:ext cx="288032" cy="288032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013176"/>
            <a:ext cx="2520280" cy="53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CaixaDeTexto 34"/>
          <p:cNvSpPr txBox="1"/>
          <p:nvPr/>
        </p:nvSpPr>
        <p:spPr>
          <a:xfrm>
            <a:off x="3152361" y="3021262"/>
            <a:ext cx="5812127" cy="289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indent="-342900" algn="just" eaLnBrk="0" hangingPunct="0">
              <a:buFont typeface="+mj-lt"/>
              <a:buAutoNum type="arabicPeriod"/>
              <a:defRPr/>
            </a:pPr>
            <a:r>
              <a:rPr lang="pt-BR" sz="1400" dirty="0" smtClean="0">
                <a:latin typeface="+mj-lt"/>
              </a:rPr>
              <a:t>Coleta de resultados operacionais através de dados obtidos na operação</a:t>
            </a:r>
          </a:p>
          <a:p>
            <a:pPr indent="-342900" algn="just" eaLnBrk="0" hangingPunct="0">
              <a:buFont typeface="+mj-lt"/>
              <a:buAutoNum type="arabicPeriod"/>
              <a:defRPr/>
            </a:pPr>
            <a:endParaRPr lang="pt-BR" sz="1400" dirty="0" smtClean="0">
              <a:latin typeface="+mj-lt"/>
            </a:endParaRPr>
          </a:p>
          <a:p>
            <a:pPr indent="-342900" algn="just" eaLnBrk="0" hangingPunct="0">
              <a:buFont typeface="+mj-lt"/>
              <a:buAutoNum type="arabicPeriod"/>
              <a:defRPr/>
            </a:pPr>
            <a:r>
              <a:rPr lang="pt-BR" sz="1400" dirty="0" smtClean="0">
                <a:latin typeface="+mj-lt"/>
              </a:rPr>
              <a:t>Análise de indicadores (verificar fonte de dados, fórmula do indicador, responsável e resultado obtido)</a:t>
            </a:r>
          </a:p>
          <a:p>
            <a:pPr indent="-342900" algn="just" eaLnBrk="0" hangingPunct="0">
              <a:buFont typeface="+mj-lt"/>
              <a:buAutoNum type="arabicPeriod"/>
              <a:defRPr/>
            </a:pPr>
            <a:endParaRPr lang="pt-BR" sz="1400" dirty="0" smtClean="0">
              <a:latin typeface="+mj-lt"/>
            </a:endParaRPr>
          </a:p>
          <a:p>
            <a:pPr indent="-342900" algn="just" eaLnBrk="0" hangingPunct="0">
              <a:buFont typeface="+mj-lt"/>
              <a:buAutoNum type="arabicPeriod"/>
              <a:defRPr/>
            </a:pPr>
            <a:r>
              <a:rPr lang="pt-BR" sz="1400" dirty="0" smtClean="0">
                <a:latin typeface="+mj-lt"/>
              </a:rPr>
              <a:t>Identificação e análise de anomalias</a:t>
            </a:r>
          </a:p>
          <a:p>
            <a:pPr indent="-342900" algn="just" eaLnBrk="0" hangingPunct="0">
              <a:buFont typeface="+mj-lt"/>
              <a:buAutoNum type="arabicPeriod"/>
              <a:defRPr/>
            </a:pPr>
            <a:endParaRPr lang="pt-BR" sz="1400" dirty="0" smtClean="0">
              <a:latin typeface="+mj-lt"/>
            </a:endParaRPr>
          </a:p>
          <a:p>
            <a:pPr indent="-342900" algn="just" eaLnBrk="0" hangingPunct="0">
              <a:buFont typeface="+mj-lt"/>
              <a:buAutoNum type="arabicPeriod"/>
              <a:defRPr/>
            </a:pPr>
            <a:r>
              <a:rPr lang="pt-BR" sz="1400" dirty="0" smtClean="0">
                <a:latin typeface="+mj-lt"/>
              </a:rPr>
              <a:t>Priorização do indicador a ser tratado através de relatórios de anomalias</a:t>
            </a:r>
          </a:p>
          <a:p>
            <a:pPr indent="-342900" algn="just" eaLnBrk="0" hangingPunct="0">
              <a:buFont typeface="+mj-lt"/>
              <a:buAutoNum type="arabicPeriod"/>
              <a:defRPr/>
            </a:pPr>
            <a:endParaRPr lang="pt-BR" sz="1400" dirty="0" smtClean="0">
              <a:latin typeface="+mj-lt"/>
            </a:endParaRPr>
          </a:p>
          <a:p>
            <a:pPr indent="-342900" algn="just" eaLnBrk="0" hangingPunct="0">
              <a:buFont typeface="+mj-lt"/>
              <a:buAutoNum type="arabicPeriod"/>
              <a:defRPr/>
            </a:pPr>
            <a:r>
              <a:rPr lang="pt-BR" sz="1400" dirty="0" smtClean="0">
                <a:latin typeface="+mj-lt"/>
              </a:rPr>
              <a:t>Definição de causas (5 porquês, diagrama de espinha de peixe, </a:t>
            </a:r>
            <a:r>
              <a:rPr lang="pt-BR" sz="1400" dirty="0" err="1" smtClean="0">
                <a:latin typeface="+mj-lt"/>
              </a:rPr>
              <a:t>etc</a:t>
            </a:r>
            <a:r>
              <a:rPr lang="pt-BR" sz="1400" dirty="0" smtClean="0">
                <a:latin typeface="+mj-lt"/>
              </a:rPr>
              <a:t>)</a:t>
            </a:r>
          </a:p>
          <a:p>
            <a:pPr indent="-342900" algn="just" eaLnBrk="0" hangingPunct="0">
              <a:buFont typeface="+mj-lt"/>
              <a:buAutoNum type="arabicPeriod"/>
              <a:defRPr/>
            </a:pPr>
            <a:endParaRPr lang="pt-BR" sz="1400" dirty="0" smtClean="0">
              <a:latin typeface="+mj-lt"/>
            </a:endParaRPr>
          </a:p>
          <a:p>
            <a:pPr indent="-342900" algn="just" eaLnBrk="0" hangingPunct="0">
              <a:buFont typeface="+mj-lt"/>
              <a:buAutoNum type="arabicPeriod"/>
              <a:defRPr/>
            </a:pPr>
            <a:r>
              <a:rPr lang="pt-BR" sz="1400" dirty="0" smtClean="0">
                <a:latin typeface="+mj-lt"/>
              </a:rPr>
              <a:t>Definição de ações para alcance de meta ou manutenção de resultados </a:t>
            </a:r>
          </a:p>
          <a:p>
            <a:pPr indent="-342900" algn="just" eaLnBrk="0" hangingPunct="0">
              <a:buFont typeface="+mj-lt"/>
              <a:buAutoNum type="arabicPeriod"/>
              <a:defRPr/>
            </a:pPr>
            <a:endParaRPr lang="pt-BR" sz="1400" dirty="0" smtClean="0">
              <a:latin typeface="+mj-lt"/>
            </a:endParaRPr>
          </a:p>
          <a:p>
            <a:pPr indent="-342900" algn="just" eaLnBrk="0" hangingPunct="0">
              <a:buFont typeface="+mj-lt"/>
              <a:buAutoNum type="arabicPeriod"/>
              <a:defRPr/>
            </a:pPr>
            <a:r>
              <a:rPr lang="pt-BR" sz="1400" dirty="0" smtClean="0">
                <a:latin typeface="+mj-lt"/>
              </a:rPr>
              <a:t> Condução do tratamento de anomalias</a:t>
            </a:r>
          </a:p>
        </p:txBody>
      </p:sp>
      <p:grpSp>
        <p:nvGrpSpPr>
          <p:cNvPr id="22" name="Grupo 36"/>
          <p:cNvGrpSpPr/>
          <p:nvPr/>
        </p:nvGrpSpPr>
        <p:grpSpPr>
          <a:xfrm>
            <a:off x="107504" y="1124744"/>
            <a:ext cx="935182" cy="648072"/>
            <a:chOff x="-315579" y="1115779"/>
            <a:chExt cx="2592288" cy="1796432"/>
          </a:xfrm>
        </p:grpSpPr>
        <p:graphicFrame>
          <p:nvGraphicFramePr>
            <p:cNvPr id="23" name="Diagrama 22"/>
            <p:cNvGraphicFramePr/>
            <p:nvPr/>
          </p:nvGraphicFramePr>
          <p:xfrm>
            <a:off x="-315579" y="1115779"/>
            <a:ext cx="2592288" cy="17964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4" name="CaixaDeTexto 23"/>
            <p:cNvSpPr txBox="1"/>
            <p:nvPr/>
          </p:nvSpPr>
          <p:spPr bwMode="auto">
            <a:xfrm>
              <a:off x="752684" y="1685324"/>
              <a:ext cx="330200" cy="138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pt-BR" sz="7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1" name="Trapezóide 30"/>
          <p:cNvSpPr/>
          <p:nvPr/>
        </p:nvSpPr>
        <p:spPr>
          <a:xfrm rot="10800000">
            <a:off x="0" y="2420888"/>
            <a:ext cx="2987824" cy="360040"/>
          </a:xfrm>
          <a:prstGeom prst="trapezoid">
            <a:avLst>
              <a:gd name="adj" fmla="val 28842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Fluxograma: Processo 35"/>
          <p:cNvSpPr/>
          <p:nvPr/>
        </p:nvSpPr>
        <p:spPr>
          <a:xfrm>
            <a:off x="72504" y="2782303"/>
            <a:ext cx="9001156" cy="3528000"/>
          </a:xfrm>
          <a:prstGeom prst="flowChartProcess">
            <a:avLst/>
          </a:prstGeom>
          <a:noFill/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 38"/>
          <p:cNvSpPr/>
          <p:nvPr/>
        </p:nvSpPr>
        <p:spPr>
          <a:xfrm>
            <a:off x="8072462" y="5786454"/>
            <a:ext cx="107153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Acompanhamento da Rotina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73"/>
          <p:cNvSpPr txBox="1">
            <a:spLocks noChangeArrowheads="1"/>
          </p:cNvSpPr>
          <p:nvPr/>
        </p:nvSpPr>
        <p:spPr bwMode="auto">
          <a:xfrm>
            <a:off x="2967038" y="1825625"/>
            <a:ext cx="3209925" cy="64770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Acompanhamento da Rotina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aixaDeTexto 68"/>
          <p:cNvSpPr txBox="1">
            <a:spLocks noChangeArrowheads="1"/>
          </p:cNvSpPr>
          <p:nvPr/>
        </p:nvSpPr>
        <p:spPr bwMode="auto">
          <a:xfrm>
            <a:off x="0" y="1825625"/>
            <a:ext cx="3240088" cy="6477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Coleta de dados e análise de resultados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aixaDeTexto 73"/>
          <p:cNvSpPr txBox="1">
            <a:spLocks noChangeArrowheads="1"/>
          </p:cNvSpPr>
          <p:nvPr/>
        </p:nvSpPr>
        <p:spPr bwMode="auto">
          <a:xfrm>
            <a:off x="5903913" y="1825625"/>
            <a:ext cx="3240087" cy="64770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Ações pós acompanhamento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ítulo 4"/>
          <p:cNvSpPr>
            <a:spLocks/>
          </p:cNvSpPr>
          <p:nvPr/>
        </p:nvSpPr>
        <p:spPr bwMode="auto">
          <a:xfrm>
            <a:off x="250825" y="1143794"/>
            <a:ext cx="8642350" cy="57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Para o acompanhamento da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rotina (dia a dia),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teremos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as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seguintes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etapas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</a:t>
            </a:r>
          </a:p>
        </p:txBody>
      </p:sp>
      <p:cxnSp>
        <p:nvCxnSpPr>
          <p:cNvPr id="12" name="Conector reto 11"/>
          <p:cNvCxnSpPr/>
          <p:nvPr/>
        </p:nvCxnSpPr>
        <p:spPr>
          <a:xfrm rot="5400000" flipH="1">
            <a:off x="1302426" y="4563312"/>
            <a:ext cx="334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rot="5400000" flipH="1">
            <a:off x="4253518" y="4563312"/>
            <a:ext cx="334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17"/>
          <p:cNvGrpSpPr/>
          <p:nvPr/>
        </p:nvGrpSpPr>
        <p:grpSpPr>
          <a:xfrm>
            <a:off x="3252106" y="2876686"/>
            <a:ext cx="2432470" cy="1512168"/>
            <a:chOff x="3419872" y="5120809"/>
            <a:chExt cx="2027668" cy="1260519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19872" y="5124788"/>
              <a:ext cx="2027668" cy="1256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Fluxograma: Processo 16"/>
            <p:cNvSpPr/>
            <p:nvPr/>
          </p:nvSpPr>
          <p:spPr>
            <a:xfrm>
              <a:off x="3419872" y="5120809"/>
              <a:ext cx="2015640" cy="1260000"/>
            </a:xfrm>
            <a:prstGeom prst="flowChartProcess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pic>
        <p:nvPicPr>
          <p:cNvPr id="23" name="Picture 8" descr="https://lh3.googleusercontent.com/_JdoHPQAu1cs/Sv_eZH-fMfI/AAAAAAAAW5g/TiaFa3ZP_J0/Fotolia_2816041_X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797152"/>
            <a:ext cx="1830288" cy="1372716"/>
          </a:xfrm>
          <a:prstGeom prst="rect">
            <a:avLst/>
          </a:prstGeom>
          <a:noFill/>
        </p:spPr>
      </p:pic>
      <p:grpSp>
        <p:nvGrpSpPr>
          <p:cNvPr id="8" name="Grupo 23"/>
          <p:cNvGrpSpPr/>
          <p:nvPr/>
        </p:nvGrpSpPr>
        <p:grpSpPr>
          <a:xfrm rot="515666">
            <a:off x="4580337" y="5111343"/>
            <a:ext cx="360509" cy="138657"/>
            <a:chOff x="7164288" y="4221088"/>
            <a:chExt cx="936104" cy="360040"/>
          </a:xfrm>
        </p:grpSpPr>
        <p:cxnSp>
          <p:nvCxnSpPr>
            <p:cNvPr id="25" name="Conector reto 24"/>
            <p:cNvCxnSpPr/>
            <p:nvPr/>
          </p:nvCxnSpPr>
          <p:spPr>
            <a:xfrm rot="16200000" flipH="1">
              <a:off x="7668344" y="4365104"/>
              <a:ext cx="144016" cy="1440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upo 21"/>
            <p:cNvGrpSpPr/>
            <p:nvPr/>
          </p:nvGrpSpPr>
          <p:grpSpPr>
            <a:xfrm>
              <a:off x="7164288" y="4221088"/>
              <a:ext cx="936104" cy="360040"/>
              <a:chOff x="7164288" y="4221088"/>
              <a:chExt cx="936104" cy="360040"/>
            </a:xfrm>
          </p:grpSpPr>
          <p:cxnSp>
            <p:nvCxnSpPr>
              <p:cNvPr id="27" name="Conector reto 26"/>
              <p:cNvCxnSpPr/>
              <p:nvPr/>
            </p:nvCxnSpPr>
            <p:spPr>
              <a:xfrm rot="5400000" flipH="1" flipV="1">
                <a:off x="7164288" y="4365104"/>
                <a:ext cx="216024" cy="21602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 rot="16200000" flipH="1">
                <a:off x="7380312" y="4365104"/>
                <a:ext cx="144016" cy="1440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/>
              <p:cNvCxnSpPr/>
              <p:nvPr/>
            </p:nvCxnSpPr>
            <p:spPr>
              <a:xfrm rot="5400000" flipH="1" flipV="1">
                <a:off x="7524328" y="4365104"/>
                <a:ext cx="144016" cy="1440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de seta reta 29"/>
              <p:cNvCxnSpPr/>
              <p:nvPr/>
            </p:nvCxnSpPr>
            <p:spPr>
              <a:xfrm rot="5400000" flipH="1" flipV="1">
                <a:off x="7812360" y="4221088"/>
                <a:ext cx="288032" cy="288032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CaixaDeTexto 34"/>
          <p:cNvSpPr txBox="1"/>
          <p:nvPr/>
        </p:nvSpPr>
        <p:spPr>
          <a:xfrm>
            <a:off x="251521" y="3717032"/>
            <a:ext cx="2448272" cy="104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just" eaLnBrk="0" hangingPunct="0">
              <a:buFont typeface="+mj-lt"/>
              <a:buAutoNum type="arabicPeriod"/>
              <a:defRPr/>
            </a:pPr>
            <a:r>
              <a:rPr lang="pt-BR" sz="1400" dirty="0" smtClean="0">
                <a:latin typeface="+mj-lt"/>
              </a:rPr>
              <a:t>Apresentação dos resultados e indicadores operacionais das áreas, referentes ao período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6300192" y="3717032"/>
            <a:ext cx="2430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 eaLnBrk="0" hangingPunct="0">
              <a:buFont typeface="+mj-lt"/>
              <a:buAutoNum type="arabicPeriod" startAt="2"/>
              <a:defRPr/>
            </a:pPr>
            <a:r>
              <a:rPr lang="pt-BR" sz="1400" dirty="0" smtClean="0">
                <a:latin typeface="+mj-lt"/>
              </a:rPr>
              <a:t>Exposição de ações a serem tomadas para alcance de metas ou manutenção de resultados</a:t>
            </a:r>
          </a:p>
        </p:txBody>
      </p:sp>
      <p:grpSp>
        <p:nvGrpSpPr>
          <p:cNvPr id="26" name="Grupo 36"/>
          <p:cNvGrpSpPr/>
          <p:nvPr/>
        </p:nvGrpSpPr>
        <p:grpSpPr>
          <a:xfrm>
            <a:off x="107504" y="1124744"/>
            <a:ext cx="935182" cy="648072"/>
            <a:chOff x="-315579" y="1115779"/>
            <a:chExt cx="2592288" cy="1796432"/>
          </a:xfrm>
        </p:grpSpPr>
        <p:graphicFrame>
          <p:nvGraphicFramePr>
            <p:cNvPr id="31" name="Diagrama 30"/>
            <p:cNvGraphicFramePr/>
            <p:nvPr/>
          </p:nvGraphicFramePr>
          <p:xfrm>
            <a:off x="-315579" y="1115779"/>
            <a:ext cx="2592288" cy="17964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32" name="CaixaDeTexto 31"/>
            <p:cNvSpPr txBox="1"/>
            <p:nvPr/>
          </p:nvSpPr>
          <p:spPr bwMode="auto">
            <a:xfrm>
              <a:off x="752684" y="1685324"/>
              <a:ext cx="330200" cy="138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pt-BR" sz="7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7" name="Trapezóide 36"/>
          <p:cNvSpPr/>
          <p:nvPr/>
        </p:nvSpPr>
        <p:spPr>
          <a:xfrm rot="10800000">
            <a:off x="2963445" y="2420888"/>
            <a:ext cx="2987824" cy="360040"/>
          </a:xfrm>
          <a:prstGeom prst="trapezoid">
            <a:avLst>
              <a:gd name="adj" fmla="val 28842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Fluxograma: Processo 37"/>
          <p:cNvSpPr/>
          <p:nvPr/>
        </p:nvSpPr>
        <p:spPr>
          <a:xfrm>
            <a:off x="72504" y="2782302"/>
            <a:ext cx="9001156" cy="3671033"/>
          </a:xfrm>
          <a:prstGeom prst="flowChartProcess">
            <a:avLst/>
          </a:prstGeom>
          <a:noFill/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8072462" y="5786454"/>
            <a:ext cx="107153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Acompanhamento da Rotina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73"/>
          <p:cNvSpPr txBox="1">
            <a:spLocks noChangeArrowheads="1"/>
          </p:cNvSpPr>
          <p:nvPr/>
        </p:nvSpPr>
        <p:spPr bwMode="auto">
          <a:xfrm>
            <a:off x="2967038" y="1825625"/>
            <a:ext cx="3209925" cy="64770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Acompanhamento da Rotina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aixaDeTexto 68"/>
          <p:cNvSpPr txBox="1">
            <a:spLocks noChangeArrowheads="1"/>
          </p:cNvSpPr>
          <p:nvPr/>
        </p:nvSpPr>
        <p:spPr bwMode="auto">
          <a:xfrm>
            <a:off x="0" y="1825625"/>
            <a:ext cx="3240088" cy="6477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Coleta de dados e análise de resultados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aixaDeTexto 73"/>
          <p:cNvSpPr txBox="1">
            <a:spLocks noChangeArrowheads="1"/>
          </p:cNvSpPr>
          <p:nvPr/>
        </p:nvSpPr>
        <p:spPr bwMode="auto">
          <a:xfrm>
            <a:off x="5903913" y="1825625"/>
            <a:ext cx="3240087" cy="64770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Ações pós acompanhamento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ítulo 4"/>
          <p:cNvSpPr>
            <a:spLocks/>
          </p:cNvSpPr>
          <p:nvPr/>
        </p:nvSpPr>
        <p:spPr bwMode="auto">
          <a:xfrm>
            <a:off x="250825" y="1143794"/>
            <a:ext cx="8642350" cy="57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Para o acompanhamento da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rotina (dia a dia),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teremos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as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seguintes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etapas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</a:t>
            </a:r>
          </a:p>
        </p:txBody>
      </p:sp>
      <p:cxnSp>
        <p:nvCxnSpPr>
          <p:cNvPr id="14" name="Conector reto 13"/>
          <p:cNvCxnSpPr/>
          <p:nvPr/>
        </p:nvCxnSpPr>
        <p:spPr>
          <a:xfrm rot="5400000" flipH="1">
            <a:off x="4253518" y="4526936"/>
            <a:ext cx="334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467544" y="2636912"/>
            <a:ext cx="52565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just" eaLnBrk="0" hangingPunct="0">
              <a:buFont typeface="+mj-lt"/>
              <a:buAutoNum type="arabicPeriod"/>
              <a:defRPr/>
            </a:pPr>
            <a:r>
              <a:rPr lang="pt-BR" sz="1400" dirty="0" smtClean="0">
                <a:latin typeface="+mj-lt"/>
              </a:rPr>
              <a:t>Execução de ações definidas</a:t>
            </a:r>
          </a:p>
          <a:p>
            <a:pPr indent="-342900" algn="just" eaLnBrk="0" hangingPunct="0">
              <a:buFont typeface="+mj-lt"/>
              <a:buAutoNum type="arabicPeriod"/>
              <a:defRPr/>
            </a:pPr>
            <a:endParaRPr lang="pt-BR" sz="1400" dirty="0" smtClean="0">
              <a:latin typeface="+mj-lt"/>
            </a:endParaRPr>
          </a:p>
          <a:p>
            <a:pPr indent="-342900" algn="just" eaLnBrk="0" hangingPunct="0">
              <a:buFont typeface="+mj-lt"/>
              <a:buAutoNum type="arabicPeriod"/>
              <a:defRPr/>
            </a:pPr>
            <a:r>
              <a:rPr lang="pt-BR" sz="1400" dirty="0" smtClean="0">
                <a:latin typeface="+mj-lt"/>
              </a:rPr>
              <a:t>Acompanhamento da eficácia das ações em indicadores da rotina</a:t>
            </a:r>
          </a:p>
          <a:p>
            <a:pPr indent="-342900" algn="just" eaLnBrk="0" hangingPunct="0">
              <a:defRPr/>
            </a:pPr>
            <a:endParaRPr lang="pt-BR" sz="1400" dirty="0" smtClean="0">
              <a:latin typeface="+mj-lt"/>
            </a:endParaRPr>
          </a:p>
        </p:txBody>
      </p:sp>
      <p:pic>
        <p:nvPicPr>
          <p:cNvPr id="25" name="Picture 8" descr="http://lh6.ggpht.com/_JdoHPQAu1cs/Sv_euhTg6_I/AAAAAAAAW8M/53qjeicRfF4/Fotolia_9747351_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780928"/>
            <a:ext cx="1440160" cy="1440160"/>
          </a:xfrm>
          <a:prstGeom prst="rect">
            <a:avLst/>
          </a:prstGeom>
          <a:noFill/>
        </p:spPr>
      </p:pic>
      <p:pic>
        <p:nvPicPr>
          <p:cNvPr id="26" name="Picture 8" descr="http://www.blogconsciente.com/BlogEngine/2010/10/Fotolia_22252214_XS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497245"/>
            <a:ext cx="1656184" cy="1656185"/>
          </a:xfrm>
          <a:prstGeom prst="rect">
            <a:avLst/>
          </a:prstGeom>
          <a:noFill/>
        </p:spPr>
      </p:pic>
      <p:grpSp>
        <p:nvGrpSpPr>
          <p:cNvPr id="16" name="Grupo 36"/>
          <p:cNvGrpSpPr/>
          <p:nvPr/>
        </p:nvGrpSpPr>
        <p:grpSpPr>
          <a:xfrm>
            <a:off x="107504" y="1124744"/>
            <a:ext cx="935182" cy="648072"/>
            <a:chOff x="-315579" y="1115779"/>
            <a:chExt cx="2592288" cy="1796432"/>
          </a:xfrm>
        </p:grpSpPr>
        <p:graphicFrame>
          <p:nvGraphicFramePr>
            <p:cNvPr id="17" name="Diagrama 16"/>
            <p:cNvGraphicFramePr/>
            <p:nvPr/>
          </p:nvGraphicFramePr>
          <p:xfrm>
            <a:off x="-315579" y="1115779"/>
            <a:ext cx="2592288" cy="17964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8" name="CaixaDeTexto 17"/>
            <p:cNvSpPr txBox="1"/>
            <p:nvPr/>
          </p:nvSpPr>
          <p:spPr bwMode="auto">
            <a:xfrm>
              <a:off x="752684" y="1685324"/>
              <a:ext cx="330200" cy="138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pt-BR" sz="7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9" name="Trapezóide 18"/>
          <p:cNvSpPr/>
          <p:nvPr/>
        </p:nvSpPr>
        <p:spPr>
          <a:xfrm rot="10800000">
            <a:off x="5953672" y="2420888"/>
            <a:ext cx="2987824" cy="360040"/>
          </a:xfrm>
          <a:prstGeom prst="trapezoid">
            <a:avLst>
              <a:gd name="adj" fmla="val 28842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Fluxograma: Processo 19"/>
          <p:cNvSpPr/>
          <p:nvPr/>
        </p:nvSpPr>
        <p:spPr>
          <a:xfrm>
            <a:off x="72504" y="2782302"/>
            <a:ext cx="9001156" cy="3671033"/>
          </a:xfrm>
          <a:prstGeom prst="flowChartProcess">
            <a:avLst/>
          </a:prstGeom>
          <a:noFill/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550" y="0"/>
            <a:ext cx="8172450" cy="836613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Treinamento sobre Acompanhamento de resultados</a:t>
            </a:r>
            <a:endParaRPr lang="pt-BR" dirty="0"/>
          </a:p>
        </p:txBody>
      </p:sp>
      <p:sp>
        <p:nvSpPr>
          <p:cNvPr id="3" name="Título 5"/>
          <p:cNvSpPr txBox="1">
            <a:spLocks/>
          </p:cNvSpPr>
          <p:nvPr/>
        </p:nvSpPr>
        <p:spPr>
          <a:xfrm>
            <a:off x="250825" y="1171575"/>
            <a:ext cx="8642350" cy="417513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algn="ctr" eaLnBrk="0" hangingPunct="0">
              <a:defRPr/>
            </a:pPr>
            <a:r>
              <a:rPr lang="pt-BR" sz="2400" b="1" dirty="0">
                <a:solidFill>
                  <a:srgbClr val="002060"/>
                </a:solidFill>
                <a:latin typeface="+mj-lt"/>
                <a:ea typeface="+mj-ea"/>
                <a:cs typeface="Arial" pitchFamily="34" charset="0"/>
              </a:rPr>
              <a:t>Informações sobre o Treinamento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2436813" y="6049963"/>
            <a:ext cx="5664200" cy="4603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>
              <a:defRPr/>
            </a:pPr>
            <a:r>
              <a:rPr lang="pt-BR" sz="1400" dirty="0">
                <a:latin typeface="+mj-lt"/>
              </a:rPr>
              <a:t>O encontro é composto de discussões e exercícios. A sua participação nos exercícios e no esclarecimento de dúvidas é muito importante!</a:t>
            </a:r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913" y="1714500"/>
            <a:ext cx="1560512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328863" y="1644650"/>
            <a:ext cx="2697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8900000" algn="ctr" rotWithShape="0">
              <a:srgbClr val="EAEAEA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orários do Treinamento</a:t>
            </a:r>
          </a:p>
        </p:txBody>
      </p:sp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913" y="2981325"/>
            <a:ext cx="15462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328863" y="2887663"/>
            <a:ext cx="1182687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18900000" algn="ctr" rotWithShape="0">
              <a:srgbClr val="EAEAEA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ntervalos</a:t>
            </a:r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2436813" y="3560763"/>
            <a:ext cx="2724150" cy="50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just">
              <a:defRPr/>
            </a:pPr>
            <a:r>
              <a:rPr lang="pt-BR" sz="1400" dirty="0" smtClean="0">
                <a:latin typeface="+mj-lt"/>
              </a:rPr>
              <a:t>-</a:t>
            </a:r>
            <a:endParaRPr lang="pt-BR" sz="1400" dirty="0">
              <a:latin typeface="+mj-lt"/>
            </a:endParaRPr>
          </a:p>
        </p:txBody>
      </p:sp>
      <p:pic>
        <p:nvPicPr>
          <p:cNvPr id="10250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913" y="4240213"/>
            <a:ext cx="1552575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328863" y="4422775"/>
            <a:ext cx="2081212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18900000" algn="ctr" rotWithShape="0">
              <a:srgbClr val="EAEAEA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esligar</a:t>
            </a:r>
            <a:r>
              <a:rPr lang="pt-BR" sz="4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Celulares</a:t>
            </a:r>
          </a:p>
        </p:txBody>
      </p:sp>
      <p:pic>
        <p:nvPicPr>
          <p:cNvPr id="10252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913" y="5497513"/>
            <a:ext cx="1571625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328863" y="5405438"/>
            <a:ext cx="24257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18900000" algn="ctr" rotWithShape="0">
              <a:srgbClr val="EAEAEA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inâmica do Encontro</a:t>
            </a:r>
          </a:p>
        </p:txBody>
      </p:sp>
      <p:sp>
        <p:nvSpPr>
          <p:cNvPr id="17" name="Espaço Reservado para Número de Slide 9"/>
          <p:cNvSpPr txBox="1">
            <a:spLocks/>
          </p:cNvSpPr>
          <p:nvPr/>
        </p:nvSpPr>
        <p:spPr bwMode="auto">
          <a:xfrm>
            <a:off x="-36513" y="6492875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04D61-DB10-40A0-857E-6B3E472683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436813" y="2276872"/>
            <a:ext cx="2724150" cy="50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just">
              <a:defRPr/>
            </a:pPr>
            <a:r>
              <a:rPr lang="pt-BR" sz="1400" dirty="0" smtClean="0">
                <a:latin typeface="+mj-lt"/>
              </a:rPr>
              <a:t>2 horas</a:t>
            </a:r>
            <a:endParaRPr lang="pt-BR" sz="14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Agenda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12"/>
          <p:cNvSpPr txBox="1">
            <a:spLocks noChangeArrowheads="1"/>
          </p:cNvSpPr>
          <p:nvPr/>
        </p:nvSpPr>
        <p:spPr bwMode="auto">
          <a:xfrm>
            <a:off x="5031968" y="1341438"/>
            <a:ext cx="328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rgbClr val="3A6598"/>
                </a:solidFill>
                <a:latin typeface="+mj-lt"/>
              </a:rPr>
              <a:t>ÍNDICE</a:t>
            </a:r>
          </a:p>
        </p:txBody>
      </p:sp>
      <p:pic>
        <p:nvPicPr>
          <p:cNvPr id="6" name="Picture 2" descr="3330516135_3792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365250"/>
            <a:ext cx="352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Projetos TOTVS\PPT\sombrinha-vertic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443" y="1357313"/>
            <a:ext cx="3143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8538234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39552" y="1950659"/>
            <a:ext cx="3026699" cy="22641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Espaço Reservado para Número de Slide 9"/>
          <p:cNvSpPr txBox="1">
            <a:spLocks/>
          </p:cNvSpPr>
          <p:nvPr/>
        </p:nvSpPr>
        <p:spPr bwMode="auto">
          <a:xfrm>
            <a:off x="-36513" y="6492875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04D61-DB10-40A0-857E-6B3E472683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4641443" y="2119496"/>
            <a:ext cx="439505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0050" indent="-400050" defTabSz="2667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Revisão da metodologia</a:t>
            </a:r>
          </a:p>
          <a:p>
            <a:pPr marL="400050" indent="-400050" defTabSz="2667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pt-BR" sz="1600" dirty="0" smtClean="0"/>
              <a:t>Acompanhamento de resultados</a:t>
            </a:r>
          </a:p>
          <a:p>
            <a:pPr marL="857250" lvl="1" indent="-400050" defTabSz="26670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sz="1600" dirty="0" smtClean="0"/>
              <a:t>Acompanhamento da Rotina</a:t>
            </a:r>
          </a:p>
          <a:p>
            <a:pPr marL="857250" lvl="1" indent="-400050" defTabSz="26670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sz="1600" b="1" dirty="0" smtClean="0"/>
              <a:t>Etapas</a:t>
            </a:r>
          </a:p>
          <a:p>
            <a:pPr marL="857250" lvl="1" indent="-400050" defTabSz="26670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sz="1600" dirty="0" smtClean="0"/>
              <a:t>Método</a:t>
            </a:r>
          </a:p>
          <a:p>
            <a:pPr marL="857250" lvl="1" indent="-400050" defTabSz="26670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sz="1600" dirty="0" smtClean="0"/>
              <a:t>Agenda</a:t>
            </a:r>
          </a:p>
          <a:p>
            <a:pPr marL="400050" indent="-400050" defTabSz="2667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Próximos passos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550" y="0"/>
            <a:ext cx="8172450" cy="836613"/>
          </a:xfrm>
        </p:spPr>
        <p:txBody>
          <a:bodyPr/>
          <a:lstStyle/>
          <a:p>
            <a:pPr algn="r"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Etapas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73"/>
          <p:cNvSpPr txBox="1">
            <a:spLocks noChangeArrowheads="1"/>
          </p:cNvSpPr>
          <p:nvPr/>
        </p:nvSpPr>
        <p:spPr bwMode="auto">
          <a:xfrm>
            <a:off x="2967038" y="1825625"/>
            <a:ext cx="3209925" cy="647700"/>
          </a:xfrm>
          <a:prstGeom prst="chevron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Reuniões de acompanhamento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CaixaDeTexto 68"/>
          <p:cNvSpPr txBox="1">
            <a:spLocks noChangeArrowheads="1"/>
          </p:cNvSpPr>
          <p:nvPr/>
        </p:nvSpPr>
        <p:spPr bwMode="auto">
          <a:xfrm>
            <a:off x="0" y="1825625"/>
            <a:ext cx="3240088" cy="647700"/>
          </a:xfrm>
          <a:prstGeom prst="homePlate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Análise dos dados e preparação para as reuniões de acompanhamento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CaixaDeTexto 73"/>
          <p:cNvSpPr txBox="1">
            <a:spLocks noChangeArrowheads="1"/>
          </p:cNvSpPr>
          <p:nvPr/>
        </p:nvSpPr>
        <p:spPr bwMode="auto">
          <a:xfrm>
            <a:off x="5903913" y="1825625"/>
            <a:ext cx="3240087" cy="647700"/>
          </a:xfrm>
          <a:prstGeom prst="chevron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Ações pós reuniões de acompanhamento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Espaço Reservado para Número de Slide 3"/>
          <p:cNvSpPr txBox="1">
            <a:spLocks/>
          </p:cNvSpPr>
          <p:nvPr/>
        </p:nvSpPr>
        <p:spPr bwMode="auto">
          <a:xfrm>
            <a:off x="-36513" y="6492875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7DE3CD9-8BC7-4101-B636-22511177B117}" type="slidenum">
              <a:rPr lang="pt-BR" sz="1200" b="1">
                <a:latin typeface="+mj-lt"/>
                <a:ea typeface="Verdana" pitchFamily="34" charset="0"/>
                <a:cs typeface="Verdana" pitchFamily="34" charset="0"/>
              </a:rPr>
              <a:pPr>
                <a:defRPr/>
              </a:pPr>
              <a:t>21</a:t>
            </a:fld>
            <a:endParaRPr lang="pt-BR" sz="12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Título 4"/>
          <p:cNvSpPr>
            <a:spLocks/>
          </p:cNvSpPr>
          <p:nvPr/>
        </p:nvSpPr>
        <p:spPr bwMode="auto">
          <a:xfrm>
            <a:off x="250825" y="1143794"/>
            <a:ext cx="8642350" cy="57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Para o acompanhamento mensal dos resultados,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teremos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as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seguintes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etapas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</a:t>
            </a:r>
          </a:p>
        </p:txBody>
      </p:sp>
      <p:pic>
        <p:nvPicPr>
          <p:cNvPr id="41" name="Picture 5" descr="F:\Imagens_Endesa\Pessoa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58411">
            <a:off x="6997827" y="4121308"/>
            <a:ext cx="1714512" cy="1143008"/>
          </a:xfrm>
          <a:prstGeom prst="rect">
            <a:avLst/>
          </a:prstGeom>
          <a:noFill/>
        </p:spPr>
      </p:pic>
      <p:pic>
        <p:nvPicPr>
          <p:cNvPr id="1039" name="Picture 15" descr="http://www.quemvence.com.br/wp-content/uploads/2011/08/Equipe-profissional-unida-115x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837680"/>
            <a:ext cx="1095375" cy="109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 cstate="print"/>
          <a:srcRect l="15922" t="6836" r="15995" b="12109"/>
          <a:stretch>
            <a:fillRect/>
          </a:stretch>
        </p:blipFill>
        <p:spPr bwMode="auto">
          <a:xfrm rot="21104597">
            <a:off x="6109086" y="2890389"/>
            <a:ext cx="1608645" cy="107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 cstate="print"/>
          <a:srcRect l="16508" t="8008" r="16508" b="12890"/>
          <a:stretch>
            <a:fillRect/>
          </a:stretch>
        </p:blipFill>
        <p:spPr bwMode="auto">
          <a:xfrm>
            <a:off x="6215074" y="5362443"/>
            <a:ext cx="1643074" cy="109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571876"/>
            <a:ext cx="864096" cy="5449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7407" y="4286256"/>
            <a:ext cx="1989511" cy="500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1604" y="3305441"/>
            <a:ext cx="1143008" cy="62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4653" y="4929198"/>
            <a:ext cx="1815019" cy="15439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2874911"/>
            <a:ext cx="1143008" cy="62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0" name="Conector reto 39"/>
          <p:cNvCxnSpPr/>
          <p:nvPr/>
        </p:nvCxnSpPr>
        <p:spPr>
          <a:xfrm rot="5400000" flipH="1">
            <a:off x="3895884" y="4694620"/>
            <a:ext cx="396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rot="5400000" flipH="1">
            <a:off x="948926" y="4694620"/>
            <a:ext cx="396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o 36"/>
          <p:cNvGrpSpPr/>
          <p:nvPr/>
        </p:nvGrpSpPr>
        <p:grpSpPr>
          <a:xfrm>
            <a:off x="107504" y="1124744"/>
            <a:ext cx="935182" cy="648072"/>
            <a:chOff x="-315579" y="1115779"/>
            <a:chExt cx="2592288" cy="1796432"/>
          </a:xfrm>
        </p:grpSpPr>
        <p:graphicFrame>
          <p:nvGraphicFramePr>
            <p:cNvPr id="22" name="Diagrama 21"/>
            <p:cNvGraphicFramePr/>
            <p:nvPr/>
          </p:nvGraphicFramePr>
          <p:xfrm>
            <a:off x="-315579" y="1115779"/>
            <a:ext cx="2592288" cy="17964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sp>
          <p:nvSpPr>
            <p:cNvPr id="23" name="CaixaDeTexto 22"/>
            <p:cNvSpPr txBox="1"/>
            <p:nvPr/>
          </p:nvSpPr>
          <p:spPr bwMode="auto">
            <a:xfrm>
              <a:off x="752684" y="1685324"/>
              <a:ext cx="330200" cy="138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pt-BR" sz="7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3290878" y="3174938"/>
            <a:ext cx="2214578" cy="1550206"/>
            <a:chOff x="3290878" y="2647943"/>
            <a:chExt cx="2214578" cy="1550206"/>
          </a:xfrm>
        </p:grpSpPr>
        <p:pic>
          <p:nvPicPr>
            <p:cNvPr id="24" name="Picture 2" descr="http://4.bp.blogspot.com/_PqxOMnM3NOg/R5CBKRgI8hI/AAAAAAAAAsU/8z1aopNKaSg/s320/CARTAS+DE+APRESENTA%C3%87%C3%83O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90878" y="2647943"/>
              <a:ext cx="2214578" cy="15502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3" name="Grupo 42"/>
            <p:cNvGrpSpPr/>
            <p:nvPr/>
          </p:nvGrpSpPr>
          <p:grpSpPr>
            <a:xfrm>
              <a:off x="3732412" y="2647943"/>
              <a:ext cx="1211503" cy="709049"/>
              <a:chOff x="3732412" y="2647943"/>
              <a:chExt cx="1211503" cy="709049"/>
            </a:xfrm>
          </p:grpSpPr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3732412" y="2780928"/>
                <a:ext cx="983604" cy="510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2" name="Picture 2" descr="http://4.bp.blogspot.com/_PqxOMnM3NOg/R5CBKRgI8hI/AAAAAAAAAsU/8z1aopNKaSg/s320/CARTAS+DE+APRESENTA%C3%87%C3%83O.jp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 l="51346" r="25893" b="54261"/>
              <a:stretch>
                <a:fillRect/>
              </a:stretch>
            </p:blipFill>
            <p:spPr bwMode="auto">
              <a:xfrm>
                <a:off x="4439859" y="2647943"/>
                <a:ext cx="504056" cy="70904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5" name="Forma livre 34"/>
          <p:cNvSpPr/>
          <p:nvPr/>
        </p:nvSpPr>
        <p:spPr>
          <a:xfrm>
            <a:off x="3275856" y="3861048"/>
            <a:ext cx="2160240" cy="2160240"/>
          </a:xfrm>
          <a:custGeom>
            <a:avLst/>
            <a:gdLst>
              <a:gd name="connsiteX0" fmla="*/ 0 w 1872208"/>
              <a:gd name="connsiteY0" fmla="*/ 1584176 h 1584176"/>
              <a:gd name="connsiteX1" fmla="*/ 455419 w 1872208"/>
              <a:gd name="connsiteY1" fmla="*/ 0 h 1584176"/>
              <a:gd name="connsiteX2" fmla="*/ 1416789 w 1872208"/>
              <a:gd name="connsiteY2" fmla="*/ 0 h 1584176"/>
              <a:gd name="connsiteX3" fmla="*/ 1872208 w 1872208"/>
              <a:gd name="connsiteY3" fmla="*/ 1584176 h 1584176"/>
              <a:gd name="connsiteX4" fmla="*/ 0 w 1872208"/>
              <a:gd name="connsiteY4" fmla="*/ 1584176 h 1584176"/>
              <a:gd name="connsiteX0" fmla="*/ 0 w 2160240"/>
              <a:gd name="connsiteY0" fmla="*/ 1584176 h 1584176"/>
              <a:gd name="connsiteX1" fmla="*/ 455419 w 2160240"/>
              <a:gd name="connsiteY1" fmla="*/ 0 h 1584176"/>
              <a:gd name="connsiteX2" fmla="*/ 1416789 w 2160240"/>
              <a:gd name="connsiteY2" fmla="*/ 0 h 1584176"/>
              <a:gd name="connsiteX3" fmla="*/ 2160240 w 2160240"/>
              <a:gd name="connsiteY3" fmla="*/ 1584176 h 1584176"/>
              <a:gd name="connsiteX4" fmla="*/ 0 w 2160240"/>
              <a:gd name="connsiteY4" fmla="*/ 1584176 h 1584176"/>
              <a:gd name="connsiteX0" fmla="*/ 0 w 2160240"/>
              <a:gd name="connsiteY0" fmla="*/ 2736304 h 2736304"/>
              <a:gd name="connsiteX1" fmla="*/ 455419 w 2160240"/>
              <a:gd name="connsiteY1" fmla="*/ 0 h 2736304"/>
              <a:gd name="connsiteX2" fmla="*/ 1416789 w 2160240"/>
              <a:gd name="connsiteY2" fmla="*/ 0 h 2736304"/>
              <a:gd name="connsiteX3" fmla="*/ 2160240 w 2160240"/>
              <a:gd name="connsiteY3" fmla="*/ 1584176 h 2736304"/>
              <a:gd name="connsiteX4" fmla="*/ 0 w 2160240"/>
              <a:gd name="connsiteY4" fmla="*/ 2736304 h 2736304"/>
              <a:gd name="connsiteX0" fmla="*/ 0 w 2160240"/>
              <a:gd name="connsiteY0" fmla="*/ 2736304 h 2736304"/>
              <a:gd name="connsiteX1" fmla="*/ 455419 w 2160240"/>
              <a:gd name="connsiteY1" fmla="*/ 0 h 2736304"/>
              <a:gd name="connsiteX2" fmla="*/ 1416789 w 2160240"/>
              <a:gd name="connsiteY2" fmla="*/ 0 h 2736304"/>
              <a:gd name="connsiteX3" fmla="*/ 2160240 w 2160240"/>
              <a:gd name="connsiteY3" fmla="*/ 2736304 h 2736304"/>
              <a:gd name="connsiteX4" fmla="*/ 0 w 2160240"/>
              <a:gd name="connsiteY4" fmla="*/ 2736304 h 273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736304">
                <a:moveTo>
                  <a:pt x="0" y="2736304"/>
                </a:moveTo>
                <a:lnTo>
                  <a:pt x="455419" y="0"/>
                </a:lnTo>
                <a:lnTo>
                  <a:pt x="1416789" y="0"/>
                </a:lnTo>
                <a:lnTo>
                  <a:pt x="2160240" y="2736304"/>
                </a:lnTo>
                <a:lnTo>
                  <a:pt x="0" y="2736304"/>
                </a:lnTo>
                <a:close/>
              </a:path>
            </a:pathLst>
          </a:cu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75338" y="4828795"/>
            <a:ext cx="2160000" cy="112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8072462" y="5786454"/>
            <a:ext cx="107153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550" y="0"/>
            <a:ext cx="8172450" cy="836613"/>
          </a:xfrm>
        </p:spPr>
        <p:txBody>
          <a:bodyPr/>
          <a:lstStyle/>
          <a:p>
            <a:pPr algn="r"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Etapas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73"/>
          <p:cNvSpPr txBox="1">
            <a:spLocks noChangeArrowheads="1"/>
          </p:cNvSpPr>
          <p:nvPr/>
        </p:nvSpPr>
        <p:spPr bwMode="auto">
          <a:xfrm>
            <a:off x="2967038" y="1825625"/>
            <a:ext cx="3209925" cy="64770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Reuniões de acompanhamento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CaixaDeTexto 68"/>
          <p:cNvSpPr txBox="1">
            <a:spLocks noChangeArrowheads="1"/>
          </p:cNvSpPr>
          <p:nvPr/>
        </p:nvSpPr>
        <p:spPr bwMode="auto">
          <a:xfrm>
            <a:off x="0" y="1825625"/>
            <a:ext cx="3240088" cy="647700"/>
          </a:xfrm>
          <a:prstGeom prst="homePlate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Análise dos dados e preparação para as reuniões de acompanhamento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CaixaDeTexto 73"/>
          <p:cNvSpPr txBox="1">
            <a:spLocks noChangeArrowheads="1"/>
          </p:cNvSpPr>
          <p:nvPr/>
        </p:nvSpPr>
        <p:spPr bwMode="auto">
          <a:xfrm>
            <a:off x="5903913" y="1825625"/>
            <a:ext cx="3240087" cy="64770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Ações pós reuniões de acompanhamento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Espaço Reservado para Número de Slide 3"/>
          <p:cNvSpPr txBox="1">
            <a:spLocks/>
          </p:cNvSpPr>
          <p:nvPr/>
        </p:nvSpPr>
        <p:spPr bwMode="auto">
          <a:xfrm>
            <a:off x="-36513" y="6492875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7DE3CD9-8BC7-4101-B636-22511177B117}" type="slidenum">
              <a:rPr lang="pt-BR" sz="1200" b="1">
                <a:latin typeface="+mj-lt"/>
                <a:ea typeface="Verdana" pitchFamily="34" charset="0"/>
                <a:cs typeface="Verdana" pitchFamily="34" charset="0"/>
              </a:rPr>
              <a:pPr>
                <a:defRPr/>
              </a:pPr>
              <a:t>22</a:t>
            </a:fld>
            <a:endParaRPr lang="pt-BR" sz="12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Título 4"/>
          <p:cNvSpPr>
            <a:spLocks/>
          </p:cNvSpPr>
          <p:nvPr/>
        </p:nvSpPr>
        <p:spPr bwMode="auto">
          <a:xfrm>
            <a:off x="250825" y="1143794"/>
            <a:ext cx="8642350" cy="57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Para o acompanhamento mensal dos resultados,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teremos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as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seguintes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etapas:</a:t>
            </a:r>
            <a:endParaRPr lang="pt-B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407" y="4286256"/>
            <a:ext cx="1989511" cy="500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653" y="4929198"/>
            <a:ext cx="1815019" cy="15439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4" name="CaixaDeTexto 23"/>
          <p:cNvSpPr txBox="1"/>
          <p:nvPr/>
        </p:nvSpPr>
        <p:spPr>
          <a:xfrm>
            <a:off x="3143240" y="2643182"/>
            <a:ext cx="550072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just" eaLnBrk="0" hangingPunct="0">
              <a:buFont typeface="+mj-lt"/>
              <a:buAutoNum type="arabicPeriod"/>
              <a:defRPr/>
            </a:pPr>
            <a:r>
              <a:rPr lang="pt-BR" sz="1400" dirty="0" smtClean="0">
                <a:latin typeface="+mj-lt"/>
              </a:rPr>
              <a:t>Verificação do status e resultado de indicadores (resultado atingido x resultado desejado)</a:t>
            </a:r>
          </a:p>
          <a:p>
            <a:pPr indent="-342900" algn="just" eaLnBrk="0" hangingPunct="0">
              <a:buFont typeface="+mj-lt"/>
              <a:buAutoNum type="arabicPeriod"/>
              <a:defRPr/>
            </a:pPr>
            <a:endParaRPr lang="pt-BR" sz="1400" dirty="0" smtClean="0">
              <a:latin typeface="+mj-lt"/>
            </a:endParaRPr>
          </a:p>
          <a:p>
            <a:pPr indent="-342900" algn="just" eaLnBrk="0" hangingPunct="0">
              <a:buFont typeface="+mj-lt"/>
              <a:buAutoNum type="arabicPeriod"/>
              <a:defRPr/>
            </a:pPr>
            <a:r>
              <a:rPr lang="pt-BR" sz="1400" dirty="0" smtClean="0">
                <a:latin typeface="+mj-lt"/>
              </a:rPr>
              <a:t>Identificação e priorização de indicadores para análise</a:t>
            </a:r>
          </a:p>
          <a:p>
            <a:pPr indent="-342900" algn="just" eaLnBrk="0" hangingPunct="0">
              <a:buFont typeface="+mj-lt"/>
              <a:buAutoNum type="arabicPeriod"/>
              <a:defRPr/>
            </a:pPr>
            <a:endParaRPr lang="pt-BR" sz="1400" dirty="0" smtClean="0">
              <a:latin typeface="+mj-lt"/>
            </a:endParaRPr>
          </a:p>
          <a:p>
            <a:pPr indent="-342900" algn="just" eaLnBrk="0" hangingPunct="0">
              <a:buFont typeface="+mj-lt"/>
              <a:buAutoNum type="arabicPeriod"/>
              <a:defRPr/>
            </a:pPr>
            <a:r>
              <a:rPr lang="pt-BR" sz="1400" dirty="0" smtClean="0">
                <a:latin typeface="+mj-lt"/>
              </a:rPr>
              <a:t>Análise de indicadores priorizados</a:t>
            </a:r>
          </a:p>
          <a:p>
            <a:pPr indent="-342900" algn="just" eaLnBrk="0" hangingPunct="0">
              <a:buFont typeface="+mj-lt"/>
              <a:buAutoNum type="arabicPeriod"/>
              <a:defRPr/>
            </a:pPr>
            <a:endParaRPr lang="pt-BR" sz="1400" dirty="0" smtClean="0">
              <a:latin typeface="+mj-lt"/>
            </a:endParaRPr>
          </a:p>
          <a:p>
            <a:pPr indent="-342900" algn="just" eaLnBrk="0" hangingPunct="0">
              <a:buFont typeface="+mj-lt"/>
              <a:buAutoNum type="arabicPeriod"/>
              <a:defRPr/>
            </a:pPr>
            <a:r>
              <a:rPr lang="pt-BR" sz="1400" dirty="0" smtClean="0">
                <a:latin typeface="+mj-lt"/>
              </a:rPr>
              <a:t>Elaboração de Planos de Ação para alcance de resultados</a:t>
            </a:r>
          </a:p>
          <a:p>
            <a:pPr indent="-342900" algn="just" eaLnBrk="0" hangingPunct="0">
              <a:buFont typeface="+mj-lt"/>
              <a:buAutoNum type="arabicPeriod"/>
              <a:defRPr/>
            </a:pPr>
            <a:endParaRPr lang="pt-BR" sz="1400" dirty="0" smtClean="0">
              <a:latin typeface="+mj-lt"/>
            </a:endParaRPr>
          </a:p>
          <a:p>
            <a:pPr indent="-342900" algn="just" eaLnBrk="0" hangingPunct="0">
              <a:buFont typeface="+mj-lt"/>
              <a:buAutoNum type="arabicPeriod"/>
              <a:defRPr/>
            </a:pPr>
            <a:r>
              <a:rPr lang="pt-BR" sz="1400" dirty="0" smtClean="0">
                <a:latin typeface="+mj-lt"/>
              </a:rPr>
              <a:t>Levantamento de status de ações em andamento</a:t>
            </a:r>
          </a:p>
          <a:p>
            <a:pPr indent="-342900" algn="just" eaLnBrk="0" hangingPunct="0">
              <a:buFont typeface="+mj-lt"/>
              <a:buAutoNum type="arabicPeriod"/>
              <a:defRPr/>
            </a:pPr>
            <a:endParaRPr lang="pt-BR" sz="1400" dirty="0" smtClean="0">
              <a:latin typeface="+mj-lt"/>
            </a:endParaRPr>
          </a:p>
          <a:p>
            <a:pPr indent="-342900" algn="just" eaLnBrk="0" hangingPunct="0">
              <a:buFont typeface="+mj-lt"/>
              <a:buAutoNum type="arabicPeriod"/>
              <a:defRPr/>
            </a:pPr>
            <a:r>
              <a:rPr lang="pt-BR" sz="1400" dirty="0" smtClean="0">
                <a:latin typeface="+mj-lt"/>
              </a:rPr>
              <a:t>Elaboração de material para reunião</a:t>
            </a:r>
          </a:p>
        </p:txBody>
      </p:sp>
      <p:cxnSp>
        <p:nvCxnSpPr>
          <p:cNvPr id="25" name="Conector reto 24"/>
          <p:cNvCxnSpPr/>
          <p:nvPr/>
        </p:nvCxnSpPr>
        <p:spPr>
          <a:xfrm rot="5400000" flipH="1">
            <a:off x="1128926" y="4725344"/>
            <a:ext cx="360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Diagrama 18"/>
          <p:cNvGraphicFramePr/>
          <p:nvPr/>
        </p:nvGraphicFramePr>
        <p:xfrm>
          <a:off x="7929618" y="4005064"/>
          <a:ext cx="1214414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7" name="Grupo 36"/>
          <p:cNvGrpSpPr/>
          <p:nvPr/>
        </p:nvGrpSpPr>
        <p:grpSpPr>
          <a:xfrm>
            <a:off x="107504" y="1124744"/>
            <a:ext cx="935182" cy="648072"/>
            <a:chOff x="-315579" y="1115779"/>
            <a:chExt cx="2592288" cy="1796432"/>
          </a:xfrm>
        </p:grpSpPr>
        <p:graphicFrame>
          <p:nvGraphicFramePr>
            <p:cNvPr id="18" name="Diagrama 17"/>
            <p:cNvGraphicFramePr/>
            <p:nvPr/>
          </p:nvGraphicFramePr>
          <p:xfrm>
            <a:off x="-315579" y="1115779"/>
            <a:ext cx="2592288" cy="17964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21" name="CaixaDeTexto 20"/>
            <p:cNvSpPr txBox="1"/>
            <p:nvPr/>
          </p:nvSpPr>
          <p:spPr bwMode="auto">
            <a:xfrm>
              <a:off x="752684" y="1685324"/>
              <a:ext cx="330200" cy="138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pt-BR" sz="7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2" name="Trapezóide 21"/>
          <p:cNvSpPr/>
          <p:nvPr/>
        </p:nvSpPr>
        <p:spPr>
          <a:xfrm rot="10800000">
            <a:off x="-36511" y="2420888"/>
            <a:ext cx="2987824" cy="360040"/>
          </a:xfrm>
          <a:prstGeom prst="trapezoid">
            <a:avLst>
              <a:gd name="adj" fmla="val 288420"/>
            </a:avLst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Fluxograma: Processo 22"/>
          <p:cNvSpPr/>
          <p:nvPr/>
        </p:nvSpPr>
        <p:spPr>
          <a:xfrm>
            <a:off x="72504" y="2782302"/>
            <a:ext cx="9001156" cy="3887058"/>
          </a:xfrm>
          <a:prstGeom prst="flowChartProcess">
            <a:avLst/>
          </a:prstGeom>
          <a:noFill/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034" y="3571876"/>
            <a:ext cx="864096" cy="5449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71604" y="3305441"/>
            <a:ext cx="1143008" cy="62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7158" y="2874911"/>
            <a:ext cx="1143008" cy="62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8072462" y="5786454"/>
            <a:ext cx="107153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550" y="0"/>
            <a:ext cx="8172450" cy="836613"/>
          </a:xfrm>
        </p:spPr>
        <p:txBody>
          <a:bodyPr/>
          <a:lstStyle/>
          <a:p>
            <a:pPr algn="r"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Etapas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73"/>
          <p:cNvSpPr txBox="1">
            <a:spLocks noChangeArrowheads="1"/>
          </p:cNvSpPr>
          <p:nvPr/>
        </p:nvSpPr>
        <p:spPr bwMode="auto">
          <a:xfrm>
            <a:off x="2967038" y="1825625"/>
            <a:ext cx="3209925" cy="647700"/>
          </a:xfrm>
          <a:prstGeom prst="chevron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Reuniões de acompanhamento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CaixaDeTexto 68"/>
          <p:cNvSpPr txBox="1">
            <a:spLocks noChangeArrowheads="1"/>
          </p:cNvSpPr>
          <p:nvPr/>
        </p:nvSpPr>
        <p:spPr bwMode="auto">
          <a:xfrm>
            <a:off x="0" y="1825625"/>
            <a:ext cx="3240088" cy="6477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Análise dos dados e preparação para as reuniões de acompanhamento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CaixaDeTexto 73"/>
          <p:cNvSpPr txBox="1">
            <a:spLocks noChangeArrowheads="1"/>
          </p:cNvSpPr>
          <p:nvPr/>
        </p:nvSpPr>
        <p:spPr bwMode="auto">
          <a:xfrm>
            <a:off x="5903913" y="1825625"/>
            <a:ext cx="3240087" cy="64770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Ações pós reuniões de acompanhamento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Espaço Reservado para Número de Slide 3"/>
          <p:cNvSpPr txBox="1">
            <a:spLocks/>
          </p:cNvSpPr>
          <p:nvPr/>
        </p:nvSpPr>
        <p:spPr bwMode="auto">
          <a:xfrm>
            <a:off x="-36513" y="6492875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7DE3CD9-8BC7-4101-B636-22511177B117}" type="slidenum">
              <a:rPr lang="pt-BR" sz="1200" b="1">
                <a:latin typeface="+mj-lt"/>
                <a:ea typeface="Verdana" pitchFamily="34" charset="0"/>
                <a:cs typeface="Verdana" pitchFamily="34" charset="0"/>
              </a:rPr>
              <a:pPr>
                <a:defRPr/>
              </a:pPr>
              <a:t>23</a:t>
            </a:fld>
            <a:endParaRPr lang="pt-BR" sz="12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Título 4"/>
          <p:cNvSpPr>
            <a:spLocks/>
          </p:cNvSpPr>
          <p:nvPr/>
        </p:nvSpPr>
        <p:spPr bwMode="auto">
          <a:xfrm>
            <a:off x="250825" y="1143794"/>
            <a:ext cx="8642350" cy="57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Para o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acompanhamento mensal dos resultados,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teremos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as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seguintes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etapas:</a:t>
            </a:r>
            <a:endParaRPr lang="pt-B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14282" y="2928934"/>
            <a:ext cx="2571767" cy="289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just" eaLnBrk="0" hangingPunct="0">
              <a:buFont typeface="+mj-lt"/>
              <a:buAutoNum type="arabicPeriod"/>
              <a:defRPr/>
            </a:pPr>
            <a:r>
              <a:rPr lang="pt-BR" sz="1400" dirty="0" smtClean="0">
                <a:latin typeface="+mj-lt"/>
              </a:rPr>
              <a:t>Apresentação do painel de acompanhamento dos indicadores</a:t>
            </a:r>
          </a:p>
          <a:p>
            <a:pPr indent="-342900" algn="just" eaLnBrk="0" hangingPunct="0">
              <a:buFont typeface="+mj-lt"/>
              <a:buAutoNum type="arabicPeriod"/>
              <a:defRPr/>
            </a:pPr>
            <a:endParaRPr lang="pt-BR" sz="1400" dirty="0" smtClean="0">
              <a:latin typeface="+mj-lt"/>
            </a:endParaRPr>
          </a:p>
          <a:p>
            <a:pPr indent="-342900" algn="just" eaLnBrk="0" hangingPunct="0">
              <a:buFont typeface="+mj-lt"/>
              <a:buAutoNum type="arabicPeriod"/>
              <a:defRPr/>
            </a:pPr>
            <a:r>
              <a:rPr lang="pt-BR" sz="1400" dirty="0" smtClean="0">
                <a:latin typeface="+mj-lt"/>
              </a:rPr>
              <a:t>Apresentação de análise realizada e contra-medidas propostas para indicadores analisados</a:t>
            </a:r>
          </a:p>
          <a:p>
            <a:pPr indent="-342900" algn="just" eaLnBrk="0" hangingPunct="0">
              <a:defRPr/>
            </a:pPr>
            <a:endParaRPr lang="pt-BR" sz="1400" dirty="0" smtClean="0">
              <a:latin typeface="+mj-lt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143637" y="2928934"/>
            <a:ext cx="2786081" cy="289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eaLnBrk="0" hangingPunct="0">
              <a:buFont typeface="+mj-lt"/>
              <a:buAutoNum type="arabicPeriod" startAt="3"/>
              <a:defRPr/>
            </a:pPr>
            <a:r>
              <a:rPr lang="pt-BR" sz="1400" dirty="0" smtClean="0">
                <a:latin typeface="+mj-lt"/>
              </a:rPr>
              <a:t>Análise e crítica do material apresentado pelo responsável pela reunião</a:t>
            </a:r>
          </a:p>
          <a:p>
            <a:pPr indent="-342900" eaLnBrk="0" hangingPunct="0">
              <a:buFont typeface="+mj-lt"/>
              <a:buAutoNum type="arabicPeriod" startAt="3"/>
              <a:defRPr/>
            </a:pPr>
            <a:endParaRPr lang="pt-BR" sz="1400" dirty="0" smtClean="0">
              <a:latin typeface="+mj-lt"/>
            </a:endParaRPr>
          </a:p>
          <a:p>
            <a:pPr indent="-342900" eaLnBrk="0" hangingPunct="0">
              <a:buFont typeface="+mj-lt"/>
              <a:buAutoNum type="arabicPeriod" startAt="3"/>
              <a:defRPr/>
            </a:pPr>
            <a:r>
              <a:rPr lang="pt-BR" sz="1400" dirty="0" smtClean="0">
                <a:latin typeface="+mj-lt"/>
              </a:rPr>
              <a:t>Apresentação de status de ações em andamento</a:t>
            </a:r>
          </a:p>
        </p:txBody>
      </p:sp>
      <p:cxnSp>
        <p:nvCxnSpPr>
          <p:cNvPr id="33" name="Conector reto 32"/>
          <p:cNvCxnSpPr/>
          <p:nvPr/>
        </p:nvCxnSpPr>
        <p:spPr>
          <a:xfrm rot="5400000" flipH="1">
            <a:off x="4075884" y="4725344"/>
            <a:ext cx="360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rot="5400000" flipH="1">
            <a:off x="1128926" y="4725344"/>
            <a:ext cx="360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o 36"/>
          <p:cNvGrpSpPr/>
          <p:nvPr/>
        </p:nvGrpSpPr>
        <p:grpSpPr>
          <a:xfrm>
            <a:off x="107504" y="1124744"/>
            <a:ext cx="935182" cy="648072"/>
            <a:chOff x="-315579" y="1115779"/>
            <a:chExt cx="2592288" cy="1796432"/>
          </a:xfrm>
        </p:grpSpPr>
        <p:graphicFrame>
          <p:nvGraphicFramePr>
            <p:cNvPr id="15" name="Diagrama 14"/>
            <p:cNvGraphicFramePr/>
            <p:nvPr/>
          </p:nvGraphicFramePr>
          <p:xfrm>
            <a:off x="-315579" y="1115779"/>
            <a:ext cx="2592288" cy="17964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6" name="CaixaDeTexto 15"/>
            <p:cNvSpPr txBox="1"/>
            <p:nvPr/>
          </p:nvSpPr>
          <p:spPr bwMode="auto">
            <a:xfrm>
              <a:off x="752684" y="1685324"/>
              <a:ext cx="330200" cy="138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pt-BR" sz="7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8" name="Trapezóide 17"/>
          <p:cNvSpPr/>
          <p:nvPr/>
        </p:nvSpPr>
        <p:spPr>
          <a:xfrm rot="10800000">
            <a:off x="2964203" y="2420888"/>
            <a:ext cx="2987824" cy="360040"/>
          </a:xfrm>
          <a:prstGeom prst="trapezoid">
            <a:avLst>
              <a:gd name="adj" fmla="val 288420"/>
            </a:avLst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Fluxograma: Processo 18"/>
          <p:cNvSpPr/>
          <p:nvPr/>
        </p:nvSpPr>
        <p:spPr>
          <a:xfrm>
            <a:off x="72504" y="2782302"/>
            <a:ext cx="9001156" cy="3887058"/>
          </a:xfrm>
          <a:prstGeom prst="flowChartProcess">
            <a:avLst/>
          </a:prstGeom>
          <a:noFill/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grpSp>
        <p:nvGrpSpPr>
          <p:cNvPr id="36" name="Grupo 35"/>
          <p:cNvGrpSpPr/>
          <p:nvPr/>
        </p:nvGrpSpPr>
        <p:grpSpPr>
          <a:xfrm>
            <a:off x="3290878" y="3174938"/>
            <a:ext cx="2214578" cy="1550206"/>
            <a:chOff x="3290878" y="2647943"/>
            <a:chExt cx="2214578" cy="1550206"/>
          </a:xfrm>
        </p:grpSpPr>
        <p:pic>
          <p:nvPicPr>
            <p:cNvPr id="37" name="Picture 2" descr="http://4.bp.blogspot.com/_PqxOMnM3NOg/R5CBKRgI8hI/AAAAAAAAAsU/8z1aopNKaSg/s320/CARTAS+DE+APRESENTA%C3%87%C3%83O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90878" y="2647943"/>
              <a:ext cx="2214578" cy="15502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38" name="Grupo 42"/>
            <p:cNvGrpSpPr/>
            <p:nvPr/>
          </p:nvGrpSpPr>
          <p:grpSpPr>
            <a:xfrm>
              <a:off x="3732412" y="2647943"/>
              <a:ext cx="1211503" cy="709049"/>
              <a:chOff x="3732412" y="2647943"/>
              <a:chExt cx="1211503" cy="709049"/>
            </a:xfrm>
          </p:grpSpPr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732412" y="2780928"/>
                <a:ext cx="983604" cy="510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" name="Picture 2" descr="http://4.bp.blogspot.com/_PqxOMnM3NOg/R5CBKRgI8hI/AAAAAAAAAsU/8z1aopNKaSg/s320/CARTAS+DE+APRESENTA%C3%87%C3%83O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51346" r="25893" b="54261"/>
              <a:stretch>
                <a:fillRect/>
              </a:stretch>
            </p:blipFill>
            <p:spPr bwMode="auto">
              <a:xfrm>
                <a:off x="4439859" y="2647943"/>
                <a:ext cx="504056" cy="70904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42" name="Forma livre 41"/>
          <p:cNvSpPr/>
          <p:nvPr/>
        </p:nvSpPr>
        <p:spPr>
          <a:xfrm>
            <a:off x="3275856" y="3861048"/>
            <a:ext cx="2160240" cy="2160240"/>
          </a:xfrm>
          <a:custGeom>
            <a:avLst/>
            <a:gdLst>
              <a:gd name="connsiteX0" fmla="*/ 0 w 1872208"/>
              <a:gd name="connsiteY0" fmla="*/ 1584176 h 1584176"/>
              <a:gd name="connsiteX1" fmla="*/ 455419 w 1872208"/>
              <a:gd name="connsiteY1" fmla="*/ 0 h 1584176"/>
              <a:gd name="connsiteX2" fmla="*/ 1416789 w 1872208"/>
              <a:gd name="connsiteY2" fmla="*/ 0 h 1584176"/>
              <a:gd name="connsiteX3" fmla="*/ 1872208 w 1872208"/>
              <a:gd name="connsiteY3" fmla="*/ 1584176 h 1584176"/>
              <a:gd name="connsiteX4" fmla="*/ 0 w 1872208"/>
              <a:gd name="connsiteY4" fmla="*/ 1584176 h 1584176"/>
              <a:gd name="connsiteX0" fmla="*/ 0 w 2160240"/>
              <a:gd name="connsiteY0" fmla="*/ 1584176 h 1584176"/>
              <a:gd name="connsiteX1" fmla="*/ 455419 w 2160240"/>
              <a:gd name="connsiteY1" fmla="*/ 0 h 1584176"/>
              <a:gd name="connsiteX2" fmla="*/ 1416789 w 2160240"/>
              <a:gd name="connsiteY2" fmla="*/ 0 h 1584176"/>
              <a:gd name="connsiteX3" fmla="*/ 2160240 w 2160240"/>
              <a:gd name="connsiteY3" fmla="*/ 1584176 h 1584176"/>
              <a:gd name="connsiteX4" fmla="*/ 0 w 2160240"/>
              <a:gd name="connsiteY4" fmla="*/ 1584176 h 1584176"/>
              <a:gd name="connsiteX0" fmla="*/ 0 w 2160240"/>
              <a:gd name="connsiteY0" fmla="*/ 2736304 h 2736304"/>
              <a:gd name="connsiteX1" fmla="*/ 455419 w 2160240"/>
              <a:gd name="connsiteY1" fmla="*/ 0 h 2736304"/>
              <a:gd name="connsiteX2" fmla="*/ 1416789 w 2160240"/>
              <a:gd name="connsiteY2" fmla="*/ 0 h 2736304"/>
              <a:gd name="connsiteX3" fmla="*/ 2160240 w 2160240"/>
              <a:gd name="connsiteY3" fmla="*/ 1584176 h 2736304"/>
              <a:gd name="connsiteX4" fmla="*/ 0 w 2160240"/>
              <a:gd name="connsiteY4" fmla="*/ 2736304 h 2736304"/>
              <a:gd name="connsiteX0" fmla="*/ 0 w 2160240"/>
              <a:gd name="connsiteY0" fmla="*/ 2736304 h 2736304"/>
              <a:gd name="connsiteX1" fmla="*/ 455419 w 2160240"/>
              <a:gd name="connsiteY1" fmla="*/ 0 h 2736304"/>
              <a:gd name="connsiteX2" fmla="*/ 1416789 w 2160240"/>
              <a:gd name="connsiteY2" fmla="*/ 0 h 2736304"/>
              <a:gd name="connsiteX3" fmla="*/ 2160240 w 2160240"/>
              <a:gd name="connsiteY3" fmla="*/ 2736304 h 2736304"/>
              <a:gd name="connsiteX4" fmla="*/ 0 w 2160240"/>
              <a:gd name="connsiteY4" fmla="*/ 2736304 h 273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736304">
                <a:moveTo>
                  <a:pt x="0" y="2736304"/>
                </a:moveTo>
                <a:lnTo>
                  <a:pt x="455419" y="0"/>
                </a:lnTo>
                <a:lnTo>
                  <a:pt x="1416789" y="0"/>
                </a:lnTo>
                <a:lnTo>
                  <a:pt x="2160240" y="2736304"/>
                </a:lnTo>
                <a:lnTo>
                  <a:pt x="0" y="2736304"/>
                </a:lnTo>
                <a:close/>
              </a:path>
            </a:pathLst>
          </a:cu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338" y="4828795"/>
            <a:ext cx="2160000" cy="112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550" y="0"/>
            <a:ext cx="8172450" cy="836613"/>
          </a:xfrm>
        </p:spPr>
        <p:txBody>
          <a:bodyPr/>
          <a:lstStyle/>
          <a:p>
            <a:pPr algn="r"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Etapas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73"/>
          <p:cNvSpPr txBox="1">
            <a:spLocks noChangeArrowheads="1"/>
          </p:cNvSpPr>
          <p:nvPr/>
        </p:nvSpPr>
        <p:spPr bwMode="auto">
          <a:xfrm>
            <a:off x="2967038" y="1825625"/>
            <a:ext cx="3209925" cy="64770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Reuniões de acompanhamento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CaixaDeTexto 68"/>
          <p:cNvSpPr txBox="1">
            <a:spLocks noChangeArrowheads="1"/>
          </p:cNvSpPr>
          <p:nvPr/>
        </p:nvSpPr>
        <p:spPr bwMode="auto">
          <a:xfrm>
            <a:off x="0" y="1825625"/>
            <a:ext cx="3240088" cy="6477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Análise  dos dados e preparação para as reuniões de acompanhamento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CaixaDeTexto 73"/>
          <p:cNvSpPr txBox="1">
            <a:spLocks noChangeArrowheads="1"/>
          </p:cNvSpPr>
          <p:nvPr/>
        </p:nvSpPr>
        <p:spPr bwMode="auto">
          <a:xfrm>
            <a:off x="5903913" y="1825625"/>
            <a:ext cx="3240087" cy="647700"/>
          </a:xfrm>
          <a:prstGeom prst="chevron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Ações pós reuniões de acompanhamento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Espaço Reservado para Número de Slide 3"/>
          <p:cNvSpPr txBox="1">
            <a:spLocks/>
          </p:cNvSpPr>
          <p:nvPr/>
        </p:nvSpPr>
        <p:spPr bwMode="auto">
          <a:xfrm>
            <a:off x="-36513" y="6492875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7DE3CD9-8BC7-4101-B636-22511177B117}" type="slidenum">
              <a:rPr lang="pt-BR" sz="1200" b="1">
                <a:latin typeface="+mj-lt"/>
                <a:ea typeface="Verdana" pitchFamily="34" charset="0"/>
                <a:cs typeface="Verdana" pitchFamily="34" charset="0"/>
              </a:rPr>
              <a:pPr>
                <a:defRPr/>
              </a:pPr>
              <a:t>24</a:t>
            </a:fld>
            <a:endParaRPr lang="pt-BR" sz="12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Título 4"/>
          <p:cNvSpPr>
            <a:spLocks/>
          </p:cNvSpPr>
          <p:nvPr/>
        </p:nvSpPr>
        <p:spPr bwMode="auto">
          <a:xfrm>
            <a:off x="250825" y="1143794"/>
            <a:ext cx="8642350" cy="57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Para o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acompanhamento mensal dos resultados,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teremos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as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seguintes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etapas:</a:t>
            </a:r>
            <a:endParaRPr lang="pt-B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40" name="Conector reto 39"/>
          <p:cNvCxnSpPr/>
          <p:nvPr/>
        </p:nvCxnSpPr>
        <p:spPr>
          <a:xfrm rot="5400000" flipH="1">
            <a:off x="4075884" y="4725344"/>
            <a:ext cx="360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214282" y="2643182"/>
            <a:ext cx="550072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just" eaLnBrk="0" hangingPunct="0">
              <a:buFont typeface="+mj-lt"/>
              <a:buAutoNum type="arabicPeriod"/>
              <a:defRPr/>
            </a:pPr>
            <a:r>
              <a:rPr lang="pt-BR" sz="1400" dirty="0" smtClean="0">
                <a:latin typeface="+mj-lt"/>
              </a:rPr>
              <a:t>Realização de contra-medidas</a:t>
            </a:r>
          </a:p>
          <a:p>
            <a:pPr indent="-342900" algn="just" eaLnBrk="0" hangingPunct="0">
              <a:buFont typeface="+mj-lt"/>
              <a:buAutoNum type="arabicPeriod"/>
              <a:defRPr/>
            </a:pPr>
            <a:endParaRPr lang="pt-BR" sz="1400" dirty="0" smtClean="0">
              <a:latin typeface="+mj-lt"/>
            </a:endParaRPr>
          </a:p>
          <a:p>
            <a:pPr indent="-342900" algn="just" eaLnBrk="0" hangingPunct="0">
              <a:buFont typeface="+mj-lt"/>
              <a:buAutoNum type="arabicPeriod"/>
              <a:defRPr/>
            </a:pPr>
            <a:r>
              <a:rPr lang="pt-BR" sz="1400" dirty="0" smtClean="0">
                <a:latin typeface="+mj-lt"/>
              </a:rPr>
              <a:t>Monitoramento das ações e impactos em resultados</a:t>
            </a:r>
          </a:p>
        </p:txBody>
      </p:sp>
      <p:grpSp>
        <p:nvGrpSpPr>
          <p:cNvPr id="14" name="Grupo 36"/>
          <p:cNvGrpSpPr/>
          <p:nvPr/>
        </p:nvGrpSpPr>
        <p:grpSpPr>
          <a:xfrm>
            <a:off x="107504" y="1124744"/>
            <a:ext cx="935182" cy="648072"/>
            <a:chOff x="-315579" y="1115779"/>
            <a:chExt cx="2592288" cy="1796432"/>
          </a:xfrm>
        </p:grpSpPr>
        <p:graphicFrame>
          <p:nvGraphicFramePr>
            <p:cNvPr id="15" name="Diagrama 14"/>
            <p:cNvGraphicFramePr/>
            <p:nvPr/>
          </p:nvGraphicFramePr>
          <p:xfrm>
            <a:off x="-315579" y="1115779"/>
            <a:ext cx="2592288" cy="17964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6" name="CaixaDeTexto 15"/>
            <p:cNvSpPr txBox="1"/>
            <p:nvPr/>
          </p:nvSpPr>
          <p:spPr bwMode="auto">
            <a:xfrm>
              <a:off x="752684" y="1685324"/>
              <a:ext cx="330200" cy="138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pt-BR" sz="7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7" name="Retângulo 16"/>
          <p:cNvSpPr/>
          <p:nvPr/>
        </p:nvSpPr>
        <p:spPr>
          <a:xfrm>
            <a:off x="8072462" y="5786454"/>
            <a:ext cx="107153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apezóide 17"/>
          <p:cNvSpPr/>
          <p:nvPr/>
        </p:nvSpPr>
        <p:spPr>
          <a:xfrm rot="10800000">
            <a:off x="5905414" y="2420888"/>
            <a:ext cx="2987824" cy="360040"/>
          </a:xfrm>
          <a:prstGeom prst="trapezoid">
            <a:avLst>
              <a:gd name="adj" fmla="val 288420"/>
            </a:avLst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Fluxograma: Processo 18"/>
          <p:cNvSpPr/>
          <p:nvPr/>
        </p:nvSpPr>
        <p:spPr>
          <a:xfrm>
            <a:off x="72504" y="2782302"/>
            <a:ext cx="9001156" cy="3887058"/>
          </a:xfrm>
          <a:prstGeom prst="flowChartProcess">
            <a:avLst/>
          </a:prstGeom>
          <a:noFill/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22" name="Picture 5" descr="F:\Imagens_Endesa\Pessoas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58411">
            <a:off x="6997827" y="4121308"/>
            <a:ext cx="1714512" cy="1143008"/>
          </a:xfrm>
          <a:prstGeom prst="rect">
            <a:avLst/>
          </a:prstGeom>
          <a:noFill/>
        </p:spPr>
      </p:pic>
      <p:pic>
        <p:nvPicPr>
          <p:cNvPr id="23" name="Picture 15" descr="http://www.quemvence.com.br/wp-content/uploads/2011/08/Equipe-profissional-unida-115x1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710" y="2837680"/>
            <a:ext cx="1095375" cy="109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9" cstate="print"/>
          <a:srcRect l="15922" t="6836" r="15995" b="12109"/>
          <a:stretch>
            <a:fillRect/>
          </a:stretch>
        </p:blipFill>
        <p:spPr bwMode="auto">
          <a:xfrm rot="21104597">
            <a:off x="6109086" y="2890389"/>
            <a:ext cx="1608645" cy="107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10" cstate="print"/>
          <a:srcRect l="16508" t="8008" r="16508" b="12890"/>
          <a:stretch>
            <a:fillRect/>
          </a:stretch>
        </p:blipFill>
        <p:spPr bwMode="auto">
          <a:xfrm>
            <a:off x="6215074" y="5362443"/>
            <a:ext cx="1643074" cy="109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550" y="0"/>
            <a:ext cx="8172450" cy="836613"/>
          </a:xfrm>
        </p:spPr>
        <p:txBody>
          <a:bodyPr/>
          <a:lstStyle/>
          <a:p>
            <a:pPr algn="r"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Acompanhamento dos resultados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Espaço Reservado para Número de Slide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42A1DD33-A75D-4F7A-9C1B-34D2003001D2}" type="slidenum">
              <a:rPr lang="pt-BR" sz="1200">
                <a:latin typeface="+mj-lt"/>
                <a:ea typeface="Verdana" pitchFamily="34" charset="0"/>
                <a:cs typeface="Verdana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pt-BR" sz="12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Grupo 30"/>
          <p:cNvGrpSpPr/>
          <p:nvPr/>
        </p:nvGrpSpPr>
        <p:grpSpPr>
          <a:xfrm>
            <a:off x="443794" y="1055612"/>
            <a:ext cx="9672822" cy="5517232"/>
            <a:chOff x="443794" y="1055612"/>
            <a:chExt cx="9672822" cy="5517232"/>
          </a:xfrm>
        </p:grpSpPr>
        <p:sp>
          <p:nvSpPr>
            <p:cNvPr id="16" name="Fluxograma: Processo 15"/>
            <p:cNvSpPr/>
            <p:nvPr/>
          </p:nvSpPr>
          <p:spPr>
            <a:xfrm>
              <a:off x="1714480" y="1772345"/>
              <a:ext cx="7105670" cy="4104927"/>
            </a:xfrm>
            <a:prstGeom prst="flowChartProcess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20" name="Mais 19"/>
            <p:cNvSpPr/>
            <p:nvPr/>
          </p:nvSpPr>
          <p:spPr>
            <a:xfrm>
              <a:off x="443794" y="1055612"/>
              <a:ext cx="9672822" cy="5517232"/>
            </a:xfrm>
            <a:prstGeom prst="mathPlus">
              <a:avLst>
                <a:gd name="adj1" fmla="val 456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2771800" y="6165304"/>
            <a:ext cx="4608512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Solução</a:t>
            </a:r>
            <a:endParaRPr lang="pt-BR" sz="20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323528" y="2420888"/>
            <a:ext cx="492443" cy="32403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vert270" wrap="square" rtlCol="0">
            <a:spAutoFit/>
          </a:bodyPr>
          <a:lstStyle/>
          <a:p>
            <a:pPr algn="ctr"/>
            <a:r>
              <a:rPr lang="pt-BR" sz="2000" dirty="0" smtClean="0"/>
              <a:t>Problema</a:t>
            </a:r>
            <a:endParaRPr lang="pt-BR" sz="20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899592" y="4759260"/>
            <a:ext cx="864096" cy="2539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pt-BR" sz="1050" dirty="0" smtClean="0"/>
              <a:t>Conhecido</a:t>
            </a:r>
            <a:endParaRPr lang="pt-BR" sz="105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755576" y="2852936"/>
            <a:ext cx="1008112" cy="2539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pt-BR" sz="1050" dirty="0" smtClean="0"/>
              <a:t>Desconhecido</a:t>
            </a:r>
            <a:endParaRPr lang="pt-BR" sz="105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6732240" y="5983396"/>
            <a:ext cx="1008112" cy="2539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pt-BR" sz="1050" dirty="0" smtClean="0"/>
              <a:t>Desconhecida</a:t>
            </a:r>
            <a:endParaRPr lang="pt-BR" sz="105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2915816" y="5983396"/>
            <a:ext cx="864096" cy="2539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pt-BR" sz="1050" dirty="0" smtClean="0"/>
              <a:t>Conhecida</a:t>
            </a:r>
            <a:endParaRPr lang="pt-BR" sz="105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1907704" y="189308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Realizar Análise do Problema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14" descr="http://lh6.ggpht.com/_JdoHPQAu1cs/Sv_eWobIy3I/AAAAAAAAW5M/9XUjRu5vQ94/Fotolia_4599026_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425" y="2276872"/>
            <a:ext cx="1548535" cy="1352992"/>
          </a:xfrm>
          <a:prstGeom prst="rect">
            <a:avLst/>
          </a:prstGeom>
          <a:noFill/>
        </p:spPr>
      </p:pic>
      <p:pic>
        <p:nvPicPr>
          <p:cNvPr id="34" name="Picture 14" descr="http://lh6.ggpht.com/_JdoHPQAu1cs/Sv_eWobIy3I/AAAAAAAAW5M/9XUjRu5vQ94/Fotolia_4599026_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292032"/>
            <a:ext cx="1548535" cy="1352992"/>
          </a:xfrm>
          <a:prstGeom prst="rect">
            <a:avLst/>
          </a:prstGeom>
          <a:noFill/>
        </p:spPr>
      </p:pic>
      <p:graphicFrame>
        <p:nvGraphicFramePr>
          <p:cNvPr id="35" name="Diagrama 34"/>
          <p:cNvGraphicFramePr/>
          <p:nvPr/>
        </p:nvGraphicFramePr>
        <p:xfrm>
          <a:off x="6300192" y="4509120"/>
          <a:ext cx="1523849" cy="1056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" name="CaixaDeTexto 35"/>
          <p:cNvSpPr txBox="1"/>
          <p:nvPr/>
        </p:nvSpPr>
        <p:spPr>
          <a:xfrm>
            <a:off x="5364088" y="4024055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Executar o PDCA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5292080" y="184482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Realizar Análise do Problema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8" name="Diagrama 37"/>
          <p:cNvGraphicFramePr/>
          <p:nvPr/>
        </p:nvGraphicFramePr>
        <p:xfrm>
          <a:off x="7236296" y="2440522"/>
          <a:ext cx="1523849" cy="1056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9" name="CaixaDeTexto 38"/>
          <p:cNvSpPr txBox="1"/>
          <p:nvPr/>
        </p:nvSpPr>
        <p:spPr>
          <a:xfrm>
            <a:off x="6876256" y="198332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Executar o PDCA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Mais 39"/>
          <p:cNvSpPr/>
          <p:nvPr/>
        </p:nvSpPr>
        <p:spPr>
          <a:xfrm>
            <a:off x="6804248" y="2780928"/>
            <a:ext cx="504056" cy="504056"/>
          </a:xfrm>
          <a:prstGeom prst="mathPlu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Picture 18" descr="http://reddingitpro.files.wordpress.com/2009/04/fotolia_9747375.jpg%3Fw%3D150%26h%3D15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20555" y="4328804"/>
            <a:ext cx="1735421" cy="1432967"/>
          </a:xfrm>
          <a:prstGeom prst="rect">
            <a:avLst/>
          </a:prstGeom>
          <a:noFill/>
        </p:spPr>
      </p:pic>
      <p:sp>
        <p:nvSpPr>
          <p:cNvPr id="41" name="CaixaDeTexto 40"/>
          <p:cNvSpPr txBox="1"/>
          <p:nvPr/>
        </p:nvSpPr>
        <p:spPr>
          <a:xfrm>
            <a:off x="1907704" y="388555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Situação em que problema não deve existir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" name="Grupo 36"/>
          <p:cNvGrpSpPr/>
          <p:nvPr/>
        </p:nvGrpSpPr>
        <p:grpSpPr>
          <a:xfrm>
            <a:off x="23815" y="1340771"/>
            <a:ext cx="1523852" cy="1056018"/>
            <a:chOff x="-315579" y="1115779"/>
            <a:chExt cx="2592288" cy="1796432"/>
          </a:xfrm>
        </p:grpSpPr>
        <p:graphicFrame>
          <p:nvGraphicFramePr>
            <p:cNvPr id="31" name="Diagrama 30"/>
            <p:cNvGraphicFramePr/>
            <p:nvPr/>
          </p:nvGraphicFramePr>
          <p:xfrm>
            <a:off x="-315579" y="1115779"/>
            <a:ext cx="2592288" cy="17964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sp>
          <p:nvSpPr>
            <p:cNvPr id="32" name="CaixaDeTexto 31"/>
            <p:cNvSpPr txBox="1"/>
            <p:nvPr/>
          </p:nvSpPr>
          <p:spPr bwMode="auto">
            <a:xfrm>
              <a:off x="752682" y="1685317"/>
              <a:ext cx="330200" cy="138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pt-BR" sz="7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Agenda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12"/>
          <p:cNvSpPr txBox="1">
            <a:spLocks noChangeArrowheads="1"/>
          </p:cNvSpPr>
          <p:nvPr/>
        </p:nvSpPr>
        <p:spPr bwMode="auto">
          <a:xfrm>
            <a:off x="5031968" y="1341438"/>
            <a:ext cx="328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rgbClr val="3A6598"/>
                </a:solidFill>
                <a:latin typeface="+mj-lt"/>
              </a:rPr>
              <a:t>ÍNDICE</a:t>
            </a:r>
          </a:p>
        </p:txBody>
      </p:sp>
      <p:pic>
        <p:nvPicPr>
          <p:cNvPr id="6" name="Picture 2" descr="3330516135_3792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365250"/>
            <a:ext cx="352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Projetos TOTVS\PPT\sombrinha-vertic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443" y="1357313"/>
            <a:ext cx="3143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8538234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39552" y="1950659"/>
            <a:ext cx="3026699" cy="22641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Espaço Reservado para Número de Slide 9"/>
          <p:cNvSpPr txBox="1">
            <a:spLocks/>
          </p:cNvSpPr>
          <p:nvPr/>
        </p:nvSpPr>
        <p:spPr bwMode="auto">
          <a:xfrm>
            <a:off x="-36513" y="6492875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04D61-DB10-40A0-857E-6B3E472683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4641443" y="2119496"/>
            <a:ext cx="439505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0050" indent="-400050" defTabSz="2667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Revisão da metodologia</a:t>
            </a:r>
          </a:p>
          <a:p>
            <a:pPr marL="400050" indent="-400050" defTabSz="2667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pt-BR" sz="1600" dirty="0" smtClean="0"/>
              <a:t>Acompanhamento de resultados</a:t>
            </a:r>
          </a:p>
          <a:p>
            <a:pPr marL="857250" lvl="1" indent="-400050" defTabSz="26670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sz="1600" dirty="0" smtClean="0"/>
              <a:t>Acompanhamento da Rotina</a:t>
            </a:r>
          </a:p>
          <a:p>
            <a:pPr marL="857250" lvl="1" indent="-400050" defTabSz="26670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sz="1600" dirty="0" smtClean="0"/>
              <a:t>Etapas</a:t>
            </a:r>
          </a:p>
          <a:p>
            <a:pPr marL="857250" lvl="1" indent="-400050" defTabSz="26670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sz="1600" b="1" dirty="0" smtClean="0"/>
              <a:t>Método</a:t>
            </a:r>
          </a:p>
          <a:p>
            <a:pPr marL="857250" lvl="1" indent="-400050" defTabSz="26670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sz="1600" dirty="0" smtClean="0"/>
              <a:t>Agenda</a:t>
            </a:r>
          </a:p>
          <a:p>
            <a:pPr marL="400050" indent="-400050" defTabSz="2667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Próximos passos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Análise do indicador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ço Reservado para Número de Slide 9"/>
          <p:cNvSpPr txBox="1">
            <a:spLocks/>
          </p:cNvSpPr>
          <p:nvPr/>
        </p:nvSpPr>
        <p:spPr bwMode="auto">
          <a:xfrm>
            <a:off x="-36513" y="6492875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04D61-DB10-40A0-857E-6B3E472683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Picture 2" descr="http://2.bp.blogspot.com/_Hsnzricylio/SvBGayRQwsI/AAAAAAAAARc/RRby0NB0950/s400/Fotolia_ques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4896544" cy="3672408"/>
          </a:xfrm>
          <a:prstGeom prst="rect">
            <a:avLst/>
          </a:prstGeom>
          <a:noFill/>
        </p:spPr>
      </p:pic>
      <p:sp>
        <p:nvSpPr>
          <p:cNvPr id="18" name="CaixaDeTexto 17"/>
          <p:cNvSpPr txBox="1"/>
          <p:nvPr/>
        </p:nvSpPr>
        <p:spPr>
          <a:xfrm>
            <a:off x="5580112" y="3068960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GungsuhChe" pitchFamily="49" charset="-127"/>
              </a:rPr>
              <a:t>Como realizar a análise do indicador?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ea typeface="Gungsuh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 - Indicadores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81378" y="4449457"/>
            <a:ext cx="4227513" cy="20038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90500" indent="-190500">
              <a:lnSpc>
                <a:spcPct val="105000"/>
              </a:lnSpc>
              <a:defRPr/>
            </a:pPr>
            <a:endParaRPr lang="pt-BR" sz="1600" b="1" dirty="0">
              <a:solidFill>
                <a:schemeClr val="tx2"/>
              </a:solidFill>
              <a:cs typeface="Times New Roman" charset="0"/>
            </a:endParaRPr>
          </a:p>
          <a:p>
            <a:pPr marL="190500" indent="-190500" algn="ctr">
              <a:lnSpc>
                <a:spcPct val="105000"/>
              </a:lnSpc>
              <a:defRPr/>
            </a:pPr>
            <a:r>
              <a:rPr lang="pt-BR" sz="1800" b="1" dirty="0" smtClean="0">
                <a:solidFill>
                  <a:schemeClr val="tx2"/>
                </a:solidFill>
                <a:cs typeface="Times New Roman" charset="0"/>
              </a:rPr>
              <a:t>OS INDICADORES DEVEM:</a:t>
            </a:r>
            <a:endParaRPr lang="pt-BR" sz="1800" b="1" dirty="0">
              <a:solidFill>
                <a:schemeClr val="tx2"/>
              </a:solidFill>
              <a:cs typeface="Times New Roman" charset="0"/>
            </a:endParaRPr>
          </a:p>
          <a:p>
            <a:pPr marL="190500" indent="-190500">
              <a:lnSpc>
                <a:spcPct val="105000"/>
              </a:lnSpc>
              <a:defRPr/>
            </a:pPr>
            <a:endParaRPr lang="pt-BR" sz="800" dirty="0">
              <a:solidFill>
                <a:schemeClr val="tx2"/>
              </a:solidFill>
              <a:cs typeface="Times New Roman" charset="0"/>
            </a:endParaRPr>
          </a:p>
          <a:p>
            <a:pPr marL="190500" indent="-190500">
              <a:lnSpc>
                <a:spcPct val="105000"/>
              </a:lnSpc>
              <a:buFontTx/>
              <a:buChar char="•"/>
              <a:defRPr/>
            </a:pPr>
            <a:r>
              <a:rPr lang="pt-BR" sz="1600" dirty="0">
                <a:solidFill>
                  <a:schemeClr val="tx2"/>
                </a:solidFill>
                <a:cs typeface="Times New Roman" charset="0"/>
              </a:rPr>
              <a:t>Medir resultados;</a:t>
            </a:r>
          </a:p>
          <a:p>
            <a:pPr marL="190500" indent="-190500">
              <a:lnSpc>
                <a:spcPct val="105000"/>
              </a:lnSpc>
              <a:buFontTx/>
              <a:buChar char="•"/>
              <a:defRPr/>
            </a:pPr>
            <a:r>
              <a:rPr lang="pt-BR" sz="1600" dirty="0">
                <a:solidFill>
                  <a:schemeClr val="tx2"/>
                </a:solidFill>
                <a:cs typeface="Times New Roman" charset="0"/>
              </a:rPr>
              <a:t>Medir alcance de objetivos de curto e de longo prazo; e</a:t>
            </a:r>
          </a:p>
          <a:p>
            <a:pPr marL="190500" indent="-190500">
              <a:lnSpc>
                <a:spcPct val="105000"/>
              </a:lnSpc>
              <a:buFontTx/>
              <a:buChar char="•"/>
              <a:defRPr/>
            </a:pPr>
            <a:r>
              <a:rPr lang="pt-BR" sz="1600" dirty="0">
                <a:solidFill>
                  <a:schemeClr val="tx2"/>
                </a:solidFill>
                <a:cs typeface="Times New Roman" charset="0"/>
              </a:rPr>
              <a:t>Estar sempre alinhado com as diretrizes estratégicas</a:t>
            </a:r>
            <a:r>
              <a:rPr lang="pt-BR" sz="1400" dirty="0">
                <a:solidFill>
                  <a:schemeClr val="tx2"/>
                </a:solidFill>
                <a:cs typeface="Times New Roman" charset="0"/>
              </a:rPr>
              <a:t>.</a:t>
            </a:r>
          </a:p>
          <a:p>
            <a:pPr marL="190500" indent="-190500">
              <a:lnSpc>
                <a:spcPct val="105000"/>
              </a:lnSpc>
              <a:buFontTx/>
              <a:buChar char="•"/>
              <a:defRPr/>
            </a:pPr>
            <a:endParaRPr lang="pt-BR" sz="1400" dirty="0">
              <a:solidFill>
                <a:schemeClr val="tx2"/>
              </a:solidFill>
              <a:cs typeface="Times New Roman" charset="0"/>
            </a:endParaRPr>
          </a:p>
        </p:txBody>
      </p:sp>
      <p:pic>
        <p:nvPicPr>
          <p:cNvPr id="5" name="Picture 7" descr="http://3.bp.blogspot.com/_9ZanLNCqfDs/SV4UHLCyNZI/AAAAAAAAAyc/5uw_gzmXu1U/s400/dashboard+revista+exam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84288" y="1429549"/>
            <a:ext cx="3656554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tângulo 5"/>
          <p:cNvSpPr/>
          <p:nvPr/>
        </p:nvSpPr>
        <p:spPr>
          <a:xfrm>
            <a:off x="320722" y="2447558"/>
            <a:ext cx="41830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+mj-lt"/>
                <a:cs typeface="Arial" pitchFamily="34" charset="0"/>
              </a:rPr>
              <a:t>São características mensuráveis que quantificam o resultado ou etapas de um processo. Devem ser monitorados para garantir a satisfação das necessidades dos clientes atendidos.</a:t>
            </a:r>
            <a:endParaRPr lang="pt-BR" dirty="0">
              <a:latin typeface="+mj-lt"/>
            </a:endParaRPr>
          </a:p>
        </p:txBody>
      </p:sp>
      <p:sp>
        <p:nvSpPr>
          <p:cNvPr id="7" name="Retângulo de cantos arredondados 6"/>
          <p:cNvSpPr/>
          <p:nvPr/>
        </p:nvSpPr>
        <p:spPr bwMode="auto">
          <a:xfrm>
            <a:off x="292238" y="1425044"/>
            <a:ext cx="4320000" cy="936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800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O que é um Indicador?</a:t>
            </a:r>
            <a:endParaRPr lang="pt-BR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Espaço Reservado para Número de Slide 3"/>
          <p:cNvSpPr txBox="1">
            <a:spLocks/>
          </p:cNvSpPr>
          <p:nvPr/>
        </p:nvSpPr>
        <p:spPr>
          <a:xfrm>
            <a:off x="-36513" y="6492875"/>
            <a:ext cx="49053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E9657-1875-46C9-94F7-7C969F8A2513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8063321" y="5624177"/>
            <a:ext cx="1043608" cy="119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21394" y="2071070"/>
            <a:ext cx="3096344" cy="35901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lvl="0" indent="-88900" algn="ctr">
              <a:spcBef>
                <a:spcPts val="1200"/>
              </a:spcBef>
            </a:pPr>
            <a:r>
              <a:rPr lang="pt-BR" sz="1600" b="1" dirty="0" smtClean="0">
                <a:solidFill>
                  <a:sysClr val="windowText" lastClr="000000"/>
                </a:solidFill>
                <a:latin typeface="Calibri" pitchFamily="34" charset="0"/>
              </a:rPr>
              <a:t>Características mensuráveis </a:t>
            </a:r>
            <a:r>
              <a:rPr lang="pt-BR" sz="1600" dirty="0" smtClean="0">
                <a:solidFill>
                  <a:sysClr val="windowText" lastClr="000000"/>
                </a:solidFill>
                <a:latin typeface="Calibri" pitchFamily="34" charset="0"/>
              </a:rPr>
              <a:t>do produto cuja verificação deverá garantir a </a:t>
            </a:r>
            <a:r>
              <a:rPr lang="pt-BR" sz="1600" b="1" dirty="0" smtClean="0">
                <a:solidFill>
                  <a:sysClr val="windowText" lastClr="000000"/>
                </a:solidFill>
                <a:latin typeface="Calibri" pitchFamily="34" charset="0"/>
              </a:rPr>
              <a:t>satisfação do cliente </a:t>
            </a:r>
            <a:r>
              <a:rPr lang="pt-BR" sz="1600" dirty="0" smtClean="0">
                <a:solidFill>
                  <a:sysClr val="windowText" lastClr="000000"/>
                </a:solidFill>
                <a:latin typeface="Calibri" pitchFamily="34" charset="0"/>
              </a:rPr>
              <a:t>em relação ao mesmo. </a:t>
            </a:r>
          </a:p>
          <a:p>
            <a:pPr marL="88900" lvl="0" indent="-88900" algn="ctr">
              <a:spcBef>
                <a:spcPts val="1200"/>
              </a:spcBef>
            </a:pPr>
            <a:r>
              <a:rPr lang="pt-BR" sz="1600" dirty="0" smtClean="0">
                <a:solidFill>
                  <a:sysClr val="windowText" lastClr="000000"/>
                </a:solidFill>
                <a:latin typeface="Calibri" pitchFamily="34" charset="0"/>
              </a:rPr>
              <a:t>Medidas que permitem </a:t>
            </a:r>
            <a:r>
              <a:rPr lang="pt-BR" sz="1600" b="1" dirty="0" smtClean="0">
                <a:solidFill>
                  <a:sysClr val="windowText" lastClr="000000"/>
                </a:solidFill>
                <a:latin typeface="Calibri" pitchFamily="34" charset="0"/>
              </a:rPr>
              <a:t>controlar a qualidade </a:t>
            </a:r>
            <a:r>
              <a:rPr lang="pt-BR" sz="1600" dirty="0" smtClean="0">
                <a:solidFill>
                  <a:sysClr val="windowText" lastClr="000000"/>
                </a:solidFill>
                <a:latin typeface="Calibri" pitchFamily="34" charset="0"/>
              </a:rPr>
              <a:t>do produto ou serviço em questão.</a:t>
            </a:r>
          </a:p>
          <a:p>
            <a:pPr marL="88900" lvl="0" indent="-88900" algn="ctr">
              <a:spcBef>
                <a:spcPts val="1200"/>
              </a:spcBef>
            </a:pPr>
            <a:r>
              <a:rPr lang="pt-BR" sz="1600" dirty="0" smtClean="0">
                <a:solidFill>
                  <a:sysClr val="windowText" lastClr="000000"/>
                </a:solidFill>
                <a:latin typeface="Calibri" pitchFamily="34" charset="0"/>
              </a:rPr>
              <a:t>Índice numérico estabelecido sobre os </a:t>
            </a:r>
            <a:r>
              <a:rPr lang="pt-BR" sz="1600" b="1" dirty="0" smtClean="0">
                <a:solidFill>
                  <a:sysClr val="windowText" lastClr="000000"/>
                </a:solidFill>
                <a:latin typeface="Calibri" pitchFamily="34" charset="0"/>
              </a:rPr>
              <a:t>efeitos de cada processo para medir a sua qualidade total</a:t>
            </a:r>
            <a:r>
              <a:rPr lang="pt-BR" sz="1600" dirty="0" smtClean="0">
                <a:solidFill>
                  <a:sysClr val="windowText" lastClr="000000"/>
                </a:solidFill>
                <a:latin typeface="Calibri" pitchFamily="34" charset="0"/>
              </a:rPr>
              <a:t>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Indicadores</a:t>
            </a:r>
            <a:endParaRPr lang="pt-BR" dirty="0"/>
          </a:p>
        </p:txBody>
      </p:sp>
      <p:sp>
        <p:nvSpPr>
          <p:cNvPr id="3" name="Título 5"/>
          <p:cNvSpPr txBox="1">
            <a:spLocks/>
          </p:cNvSpPr>
          <p:nvPr/>
        </p:nvSpPr>
        <p:spPr>
          <a:xfrm>
            <a:off x="251518" y="1068892"/>
            <a:ext cx="8640960" cy="706437"/>
          </a:xfrm>
          <a:prstGeom prst="rect">
            <a:avLst/>
          </a:prstGeom>
        </p:spPr>
        <p:txBody>
          <a:bodyPr wrap="square" lIns="91437" tIns="45718" rIns="91437" bIns="45718" anchor="t" anchorCtr="0"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rgbClr val="17375E"/>
                </a:solidFill>
                <a:latin typeface="Calibri"/>
                <a:ea typeface="+mj-ea"/>
                <a:cs typeface="+mj-cs"/>
              </a:rPr>
              <a:t>Encontramos dois tipos de indicadores:</a:t>
            </a:r>
            <a:endParaRPr lang="pt-BR" sz="2200" b="1" dirty="0">
              <a:solidFill>
                <a:srgbClr val="17375E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491880" y="3955506"/>
            <a:ext cx="21602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400" b="1" dirty="0" smtClean="0">
                <a:latin typeface="Calibri" pitchFamily="34" charset="0"/>
              </a:rPr>
              <a:t>Os resultados de um item de controle podem ser acompanhados pelos itens de verificação.</a:t>
            </a:r>
            <a:endParaRPr lang="pt-BR" sz="1400" b="1" dirty="0"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51520" y="5780387"/>
            <a:ext cx="32726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40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MEDE EFEITOS</a:t>
            </a:r>
            <a:endParaRPr lang="pt-BR" sz="4000" b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14449" y="1639023"/>
            <a:ext cx="3302767" cy="504056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ITENS DE CONTROLE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768666" y="2081293"/>
            <a:ext cx="3096344" cy="35901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396000" rtlCol="0" anchor="t"/>
          <a:lstStyle/>
          <a:p>
            <a:pPr marL="88900" lvl="0" indent="-88900" algn="ctr"/>
            <a:endParaRPr lang="pt-BR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88900" lvl="0" indent="-88900" algn="ctr"/>
            <a:r>
              <a:rPr lang="pt-BR" sz="1600" dirty="0" smtClean="0">
                <a:solidFill>
                  <a:schemeClr val="tx1"/>
                </a:solidFill>
                <a:latin typeface="Calibri" pitchFamily="34" charset="0"/>
              </a:rPr>
              <a:t>Índice numérico estabelecido </a:t>
            </a:r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</a:rPr>
              <a:t>sobre as causas </a:t>
            </a:r>
            <a:r>
              <a:rPr lang="pt-BR" sz="1600" dirty="0" smtClean="0">
                <a:solidFill>
                  <a:schemeClr val="tx1"/>
                </a:solidFill>
                <a:latin typeface="Calibri" pitchFamily="34" charset="0"/>
              </a:rPr>
              <a:t>que afetam determinado item de controle. </a:t>
            </a:r>
          </a:p>
          <a:p>
            <a:pPr marL="88900" lvl="0" indent="-88900" algn="ctr">
              <a:buFont typeface="Arial" pitchFamily="34" charset="0"/>
              <a:buChar char="•"/>
            </a:pPr>
            <a:endParaRPr lang="pt-BR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88900" lvl="0" indent="-88900" algn="ctr"/>
            <a:r>
              <a:rPr lang="pt-BR" sz="1600" dirty="0" smtClean="0">
                <a:solidFill>
                  <a:schemeClr val="tx1"/>
                </a:solidFill>
                <a:latin typeface="Calibri" pitchFamily="34" charset="0"/>
              </a:rPr>
              <a:t>É também chamado de “item de controle das causas”.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5661721" y="1649246"/>
            <a:ext cx="3302767" cy="504056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ITENS DE VERIFICAÇÃO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5696816" y="5745613"/>
            <a:ext cx="32698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40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MEDE causas</a:t>
            </a:r>
            <a:endParaRPr lang="pt-BR" sz="4000" b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</a:endParaRPr>
          </a:p>
        </p:txBody>
      </p:sp>
      <p:sp>
        <p:nvSpPr>
          <p:cNvPr id="20" name="Seta para a direita 19"/>
          <p:cNvSpPr/>
          <p:nvPr/>
        </p:nvSpPr>
        <p:spPr>
          <a:xfrm>
            <a:off x="3755198" y="2696563"/>
            <a:ext cx="1693255" cy="122413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Espaço Reservado para Número de Slide 3"/>
          <p:cNvSpPr txBox="1">
            <a:spLocks/>
          </p:cNvSpPr>
          <p:nvPr/>
        </p:nvSpPr>
        <p:spPr>
          <a:xfrm>
            <a:off x="-36513" y="6492875"/>
            <a:ext cx="49053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E9657-1875-46C9-94F7-7C969F8A2513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971550" y="0"/>
            <a:ext cx="8172450" cy="836613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Expectativas</a:t>
            </a:r>
            <a:endParaRPr lang="pt-BR" dirty="0"/>
          </a:p>
        </p:txBody>
      </p:sp>
      <p:sp>
        <p:nvSpPr>
          <p:cNvPr id="8" name="Espaço Reservado para Número de Slide 9"/>
          <p:cNvSpPr txBox="1">
            <a:spLocks/>
          </p:cNvSpPr>
          <p:nvPr/>
        </p:nvSpPr>
        <p:spPr bwMode="auto">
          <a:xfrm>
            <a:off x="-36513" y="6492875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04D61-DB10-40A0-857E-6B3E472683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 descr="http://azurehat.com/scrapbook/hello/2245815/1024/over-the-horizon-2005.09.04-19.28.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06654" y="1072170"/>
            <a:ext cx="9463616" cy="578583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Análise do Indicador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1619672" y="1236146"/>
            <a:ext cx="7200800" cy="1688798"/>
          </a:xfrm>
          <a:prstGeom prst="rect">
            <a:avLst/>
          </a:prstGeom>
        </p:spPr>
        <p:txBody>
          <a:bodyPr/>
          <a:lstStyle/>
          <a:p>
            <a:pPr lvl="0" algn="just">
              <a:spcBef>
                <a:spcPct val="20000"/>
              </a:spcBef>
            </a:pPr>
            <a:r>
              <a:rPr lang="pt-BR" dirty="0" smtClean="0"/>
              <a:t>A análise do indicador é realizada através da </a:t>
            </a:r>
            <a:r>
              <a:rPr lang="pt-BR" b="1" dirty="0" smtClean="0"/>
              <a:t>comparação</a:t>
            </a:r>
            <a:r>
              <a:rPr lang="pt-BR" dirty="0" smtClean="0"/>
              <a:t> entre o </a:t>
            </a:r>
            <a:r>
              <a:rPr lang="pt-BR" b="1" dirty="0" smtClean="0"/>
              <a:t>resultado obtido e o resultado desejado</a:t>
            </a:r>
            <a:r>
              <a:rPr lang="pt-BR" dirty="0" smtClean="0"/>
              <a:t> (meta).</a:t>
            </a:r>
          </a:p>
          <a:p>
            <a:pPr lvl="0" algn="just">
              <a:spcBef>
                <a:spcPct val="20000"/>
              </a:spcBef>
            </a:pPr>
            <a:endParaRPr lang="pt-BR" dirty="0" smtClean="0"/>
          </a:p>
          <a:p>
            <a:pPr lvl="0" algn="just">
              <a:spcBef>
                <a:spcPct val="20000"/>
              </a:spcBef>
            </a:pPr>
            <a:r>
              <a:rPr lang="pt-BR" dirty="0" smtClean="0"/>
              <a:t>Se identificado um desvio em relação a meta, devem ser verificadas a(s) causa(s) para o não alcance da meta.</a:t>
            </a:r>
          </a:p>
          <a:p>
            <a:pPr lvl="0" algn="just">
              <a:spcBef>
                <a:spcPct val="20000"/>
              </a:spcBef>
            </a:pPr>
            <a:endParaRPr lang="pt-BR" dirty="0" smtClean="0"/>
          </a:p>
        </p:txBody>
      </p:sp>
      <p:sp>
        <p:nvSpPr>
          <p:cNvPr id="13" name="Espaço Reservado para Número de Slide 9"/>
          <p:cNvSpPr txBox="1">
            <a:spLocks/>
          </p:cNvSpPr>
          <p:nvPr/>
        </p:nvSpPr>
        <p:spPr bwMode="auto">
          <a:xfrm>
            <a:off x="-36513" y="6492875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04D61-DB10-40A0-857E-6B3E472683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Fluxograma: Processo 10"/>
          <p:cNvSpPr/>
          <p:nvPr/>
        </p:nvSpPr>
        <p:spPr>
          <a:xfrm>
            <a:off x="1534016" y="1268904"/>
            <a:ext cx="7416000" cy="1656040"/>
          </a:xfrm>
          <a:prstGeom prst="flowChartProcess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grpSp>
        <p:nvGrpSpPr>
          <p:cNvPr id="21" name="Grupo 36"/>
          <p:cNvGrpSpPr/>
          <p:nvPr/>
        </p:nvGrpSpPr>
        <p:grpSpPr>
          <a:xfrm>
            <a:off x="23815" y="1340771"/>
            <a:ext cx="1523852" cy="1056018"/>
            <a:chOff x="-315579" y="1115779"/>
            <a:chExt cx="2592288" cy="1796432"/>
          </a:xfrm>
        </p:grpSpPr>
        <p:graphicFrame>
          <p:nvGraphicFramePr>
            <p:cNvPr id="22" name="Diagrama 21"/>
            <p:cNvGraphicFramePr/>
            <p:nvPr/>
          </p:nvGraphicFramePr>
          <p:xfrm>
            <a:off x="-315579" y="1115779"/>
            <a:ext cx="2592288" cy="17964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3" name="CaixaDeTexto 22"/>
            <p:cNvSpPr txBox="1"/>
            <p:nvPr/>
          </p:nvSpPr>
          <p:spPr bwMode="auto">
            <a:xfrm>
              <a:off x="752682" y="1685317"/>
              <a:ext cx="330200" cy="138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pt-BR" sz="7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7308304" y="4427820"/>
            <a:ext cx="1008112" cy="36933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mtClean="0">
                <a:solidFill>
                  <a:srgbClr val="FF0000"/>
                </a:solidFill>
              </a:rPr>
              <a:t>Exemplo</a:t>
            </a:r>
            <a:endParaRPr lang="pt-BR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1598" y="3249538"/>
            <a:ext cx="75628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74590" y="4365104"/>
            <a:ext cx="4473674" cy="241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Painel de Indicadores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EAA7A2-CC17-4EFF-9684-6317D15968D9}" type="slidenum">
              <a:rPr lang="pt-BR" smtClean="0"/>
              <a:pPr>
                <a:defRPr/>
              </a:pPr>
              <a:t>31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 bwMode="auto">
          <a:xfrm>
            <a:off x="651782" y="1675569"/>
            <a:ext cx="194105" cy="81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pt-BR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1907704" y="1628800"/>
            <a:ext cx="6552728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612000" y="2504771"/>
            <a:ext cx="3960000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Apresentar de forma visual o resultado dos indicadores</a:t>
            </a:r>
            <a:endParaRPr lang="pt-BR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788464" y="2504771"/>
            <a:ext cx="3960000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Acompanhar o comportamento dos indicadores ao longo de um período (ano, mês, </a:t>
            </a:r>
            <a:r>
              <a:rPr lang="pt-BR" b="1" dirty="0" err="1" smtClean="0"/>
              <a:t>etc</a:t>
            </a:r>
            <a:r>
              <a:rPr lang="pt-BR" b="1" dirty="0" smtClean="0"/>
              <a:t>)</a:t>
            </a:r>
            <a:endParaRPr lang="pt-BR" b="1" dirty="0"/>
          </a:p>
        </p:txBody>
      </p:sp>
      <p:grpSp>
        <p:nvGrpSpPr>
          <p:cNvPr id="12" name="Grupo 36"/>
          <p:cNvGrpSpPr/>
          <p:nvPr/>
        </p:nvGrpSpPr>
        <p:grpSpPr>
          <a:xfrm>
            <a:off x="23815" y="1340771"/>
            <a:ext cx="1523852" cy="1056018"/>
            <a:chOff x="-315579" y="1115779"/>
            <a:chExt cx="2592288" cy="1796432"/>
          </a:xfrm>
        </p:grpSpPr>
        <p:graphicFrame>
          <p:nvGraphicFramePr>
            <p:cNvPr id="13" name="Diagrama 12"/>
            <p:cNvGraphicFramePr/>
            <p:nvPr/>
          </p:nvGraphicFramePr>
          <p:xfrm>
            <a:off x="-315579" y="1115779"/>
            <a:ext cx="2592288" cy="17964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4" name="CaixaDeTexto 13"/>
            <p:cNvSpPr txBox="1"/>
            <p:nvPr/>
          </p:nvSpPr>
          <p:spPr bwMode="auto">
            <a:xfrm>
              <a:off x="752682" y="1685317"/>
              <a:ext cx="330200" cy="138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pt-BR" sz="7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Fluxograma: Processo 15"/>
          <p:cNvSpPr/>
          <p:nvPr/>
        </p:nvSpPr>
        <p:spPr>
          <a:xfrm>
            <a:off x="1067358" y="3483719"/>
            <a:ext cx="6528978" cy="2825601"/>
          </a:xfrm>
          <a:prstGeom prst="flowChartProcess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668344" y="5435932"/>
            <a:ext cx="1008112" cy="36933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mtClean="0">
                <a:solidFill>
                  <a:srgbClr val="FF0000"/>
                </a:solidFill>
              </a:rPr>
              <a:t>Exemplo</a:t>
            </a:r>
            <a:endParaRPr lang="pt-BR">
              <a:solidFill>
                <a:srgbClr val="FF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9362" y="3501008"/>
            <a:ext cx="647697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err="1" smtClean="0">
                <a:latin typeface="Arial" pitchFamily="34" charset="0"/>
                <a:cs typeface="Arial" pitchFamily="34" charset="0"/>
              </a:rPr>
              <a:t>Dashboard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EAA7A2-CC17-4EFF-9684-6317D15968D9}" type="slidenum">
              <a:rPr lang="pt-BR" smtClean="0"/>
              <a:pPr>
                <a:defRPr/>
              </a:pPr>
              <a:t>32</a:t>
            </a:fld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907704" y="1628800"/>
            <a:ext cx="6552728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788464" y="2504771"/>
            <a:ext cx="3960000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Apresentar de forma gráfica o comportamento do indicador analisado</a:t>
            </a:r>
            <a:endParaRPr lang="pt-BR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12000" y="2504771"/>
            <a:ext cx="3960000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Verificar o desempenho do indicador em relação a meta para o período analisado</a:t>
            </a:r>
            <a:endParaRPr lang="pt-BR" b="1" dirty="0"/>
          </a:p>
        </p:txBody>
      </p:sp>
      <p:grpSp>
        <p:nvGrpSpPr>
          <p:cNvPr id="12" name="Grupo 36"/>
          <p:cNvGrpSpPr/>
          <p:nvPr/>
        </p:nvGrpSpPr>
        <p:grpSpPr>
          <a:xfrm>
            <a:off x="23815" y="1340771"/>
            <a:ext cx="1523852" cy="1056018"/>
            <a:chOff x="-315579" y="1115779"/>
            <a:chExt cx="2592288" cy="1796432"/>
          </a:xfrm>
        </p:grpSpPr>
        <p:graphicFrame>
          <p:nvGraphicFramePr>
            <p:cNvPr id="15" name="Diagrama 14"/>
            <p:cNvGraphicFramePr/>
            <p:nvPr/>
          </p:nvGraphicFramePr>
          <p:xfrm>
            <a:off x="-315579" y="1115779"/>
            <a:ext cx="2592288" cy="17964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6" name="CaixaDeTexto 15"/>
            <p:cNvSpPr txBox="1"/>
            <p:nvPr/>
          </p:nvSpPr>
          <p:spPr bwMode="auto">
            <a:xfrm>
              <a:off x="752682" y="1685317"/>
              <a:ext cx="330200" cy="138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pt-BR" sz="7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8" name="Fluxograma: Processo 17"/>
          <p:cNvSpPr/>
          <p:nvPr/>
        </p:nvSpPr>
        <p:spPr>
          <a:xfrm>
            <a:off x="1225814" y="3483719"/>
            <a:ext cx="6768000" cy="3132000"/>
          </a:xfrm>
          <a:prstGeom prst="flowChartProcess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8040259" y="5219908"/>
            <a:ext cx="1008112" cy="36933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mtClean="0">
                <a:solidFill>
                  <a:srgbClr val="FF0000"/>
                </a:solidFill>
              </a:rPr>
              <a:t>Exemplo</a:t>
            </a:r>
            <a:endParaRPr lang="pt-BR">
              <a:solidFill>
                <a:srgbClr val="FF000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6855" y="3524757"/>
            <a:ext cx="6568271" cy="30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tângulo 16"/>
          <p:cNvSpPr/>
          <p:nvPr/>
        </p:nvSpPr>
        <p:spPr>
          <a:xfrm>
            <a:off x="5052306" y="4149080"/>
            <a:ext cx="1008112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Análise do Problema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ço Reservado para Número de Slide 9"/>
          <p:cNvSpPr txBox="1">
            <a:spLocks/>
          </p:cNvSpPr>
          <p:nvPr/>
        </p:nvSpPr>
        <p:spPr bwMode="auto">
          <a:xfrm>
            <a:off x="-36513" y="6492875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04D61-DB10-40A0-857E-6B3E472683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Picture 2" descr="http://2.bp.blogspot.com/_Hsnzricylio/SvBGayRQwsI/AAAAAAAAARc/RRby0NB0950/s400/Fotolia_ques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4896544" cy="3672408"/>
          </a:xfrm>
          <a:prstGeom prst="rect">
            <a:avLst/>
          </a:prstGeom>
          <a:noFill/>
        </p:spPr>
      </p:pic>
      <p:sp>
        <p:nvSpPr>
          <p:cNvPr id="18" name="CaixaDeTexto 17"/>
          <p:cNvSpPr txBox="1"/>
          <p:nvPr/>
        </p:nvSpPr>
        <p:spPr>
          <a:xfrm>
            <a:off x="5580112" y="3068960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GungsuhChe" pitchFamily="49" charset="-127"/>
              </a:rPr>
              <a:t>Após verificado o indicador, como analisar o problema?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ea typeface="Gungsuh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Entendimento e estratificação do problema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4.bp.blogspot.com/_PqxOMnM3NOg/R5CBKRgI8hI/AAAAAAAAAsU/8z1aopNKaSg/s320/CARTAS+DE+APRESENTA%C3%87%C3%83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717032"/>
            <a:ext cx="2063513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Espaço Reservado para Texto 2"/>
          <p:cNvSpPr txBox="1">
            <a:spLocks/>
          </p:cNvSpPr>
          <p:nvPr/>
        </p:nvSpPr>
        <p:spPr>
          <a:xfrm>
            <a:off x="1619672" y="1236146"/>
            <a:ext cx="7200800" cy="1688798"/>
          </a:xfrm>
          <a:prstGeom prst="rect">
            <a:avLst/>
          </a:prstGeom>
        </p:spPr>
        <p:txBody>
          <a:bodyPr/>
          <a:lstStyle/>
          <a:p>
            <a:pPr lvl="0" algn="just">
              <a:spcBef>
                <a:spcPct val="20000"/>
              </a:spcBef>
            </a:pPr>
            <a:r>
              <a:rPr lang="pt-BR" dirty="0" smtClean="0"/>
              <a:t>Nesta etapa os envolvidos devem entender a </a:t>
            </a:r>
            <a:r>
              <a:rPr lang="pt-BR" b="1" dirty="0" smtClean="0"/>
              <a:t>composição da meta</a:t>
            </a:r>
            <a:r>
              <a:rPr lang="pt-BR" dirty="0" smtClean="0"/>
              <a:t>, seus </a:t>
            </a:r>
            <a:r>
              <a:rPr lang="pt-BR" b="1" dirty="0" smtClean="0"/>
              <a:t>resultados históricos </a:t>
            </a:r>
            <a:r>
              <a:rPr lang="pt-BR" dirty="0" smtClean="0"/>
              <a:t>e avaliar </a:t>
            </a:r>
            <a:r>
              <a:rPr lang="pt-BR" b="1" i="1" dirty="0" smtClean="0"/>
              <a:t>benchmarks</a:t>
            </a:r>
            <a:r>
              <a:rPr lang="pt-BR" b="1" dirty="0" smtClean="0"/>
              <a:t> externos e internos.</a:t>
            </a:r>
          </a:p>
          <a:p>
            <a:pPr lvl="0" algn="just">
              <a:spcBef>
                <a:spcPct val="20000"/>
              </a:spcBef>
            </a:pPr>
            <a:endParaRPr lang="pt-BR" dirty="0" smtClean="0"/>
          </a:p>
          <a:p>
            <a:pPr algn="just">
              <a:spcBef>
                <a:spcPct val="20000"/>
              </a:spcBef>
            </a:pPr>
            <a:r>
              <a:rPr lang="pt-BR" dirty="0" smtClean="0"/>
              <a:t>A meta deve ser discutida e o problema </a:t>
            </a:r>
            <a:r>
              <a:rPr lang="pt-BR" b="1" dirty="0" smtClean="0"/>
              <a:t>desmembrado</a:t>
            </a:r>
            <a:r>
              <a:rPr lang="pt-BR" dirty="0" smtClean="0"/>
              <a:t>, de forma a identificar o </a:t>
            </a:r>
            <a:r>
              <a:rPr lang="pt-BR" b="1" dirty="0" smtClean="0"/>
              <a:t>foco de atuação</a:t>
            </a:r>
            <a:r>
              <a:rPr lang="pt-BR" dirty="0" smtClean="0"/>
              <a:t>.  </a:t>
            </a:r>
          </a:p>
          <a:p>
            <a:pPr lvl="0" algn="just">
              <a:spcBef>
                <a:spcPct val="20000"/>
              </a:spcBef>
            </a:pPr>
            <a:endParaRPr lang="pt-BR" dirty="0" smtClean="0"/>
          </a:p>
        </p:txBody>
      </p:sp>
      <p:sp>
        <p:nvSpPr>
          <p:cNvPr id="13" name="Espaço Reservado para Número de Slide 9"/>
          <p:cNvSpPr txBox="1">
            <a:spLocks/>
          </p:cNvSpPr>
          <p:nvPr/>
        </p:nvSpPr>
        <p:spPr bwMode="auto">
          <a:xfrm>
            <a:off x="-36513" y="6492875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04D61-DB10-40A0-857E-6B3E472683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Fluxograma: Processo 10"/>
          <p:cNvSpPr/>
          <p:nvPr/>
        </p:nvSpPr>
        <p:spPr>
          <a:xfrm>
            <a:off x="1534016" y="1268904"/>
            <a:ext cx="7416000" cy="1656040"/>
          </a:xfrm>
          <a:prstGeom prst="flowChartProcess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5" name="Fluxograma: Processo 14"/>
          <p:cNvSpPr/>
          <p:nvPr/>
        </p:nvSpPr>
        <p:spPr>
          <a:xfrm>
            <a:off x="642910" y="3281693"/>
            <a:ext cx="4786346" cy="3173766"/>
          </a:xfrm>
          <a:prstGeom prst="flowChartProcess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graphicFrame>
        <p:nvGraphicFramePr>
          <p:cNvPr id="16" name="Gráfico 15"/>
          <p:cNvGraphicFramePr/>
          <p:nvPr/>
        </p:nvGraphicFramePr>
        <p:xfrm>
          <a:off x="642910" y="3214686"/>
          <a:ext cx="4786346" cy="3295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eta para cima 9"/>
          <p:cNvSpPr/>
          <p:nvPr/>
        </p:nvSpPr>
        <p:spPr>
          <a:xfrm>
            <a:off x="5114928" y="3395662"/>
            <a:ext cx="214314" cy="21431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Grupo 33"/>
          <p:cNvGrpSpPr/>
          <p:nvPr/>
        </p:nvGrpSpPr>
        <p:grpSpPr>
          <a:xfrm>
            <a:off x="-758" y="1268760"/>
            <a:ext cx="1608424" cy="1272045"/>
            <a:chOff x="-758" y="1268760"/>
            <a:chExt cx="1608424" cy="1272045"/>
          </a:xfrm>
        </p:grpSpPr>
        <p:sp>
          <p:nvSpPr>
            <p:cNvPr id="14" name="Trapezóide 13"/>
            <p:cNvSpPr/>
            <p:nvPr/>
          </p:nvSpPr>
          <p:spPr>
            <a:xfrm rot="19097189">
              <a:off x="432453" y="1657163"/>
              <a:ext cx="562088" cy="370465"/>
            </a:xfrm>
            <a:prstGeom prst="trapezoid">
              <a:avLst>
                <a:gd name="adj" fmla="val 47556"/>
              </a:avLst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7" name="Grupo 36"/>
            <p:cNvGrpSpPr/>
            <p:nvPr/>
          </p:nvGrpSpPr>
          <p:grpSpPr>
            <a:xfrm>
              <a:off x="395536" y="1700808"/>
              <a:ext cx="1212130" cy="839997"/>
              <a:chOff x="-315579" y="1115779"/>
              <a:chExt cx="2592288" cy="1796432"/>
            </a:xfrm>
          </p:grpSpPr>
          <p:graphicFrame>
            <p:nvGraphicFramePr>
              <p:cNvPr id="21" name="Diagrama 20"/>
              <p:cNvGraphicFramePr/>
              <p:nvPr/>
            </p:nvGraphicFramePr>
            <p:xfrm>
              <a:off x="-315579" y="1115779"/>
              <a:ext cx="2592288" cy="17964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22" name="CaixaDeTexto 21"/>
              <p:cNvSpPr txBox="1"/>
              <p:nvPr/>
            </p:nvSpPr>
            <p:spPr bwMode="auto">
              <a:xfrm>
                <a:off x="752682" y="1685317"/>
                <a:ext cx="330200" cy="138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pt-BR" sz="7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18" name="Grupo 36"/>
            <p:cNvGrpSpPr/>
            <p:nvPr/>
          </p:nvGrpSpPr>
          <p:grpSpPr>
            <a:xfrm>
              <a:off x="-758" y="1268760"/>
              <a:ext cx="827584" cy="573510"/>
              <a:chOff x="-315579" y="1115779"/>
              <a:chExt cx="2592288" cy="1796432"/>
            </a:xfrm>
          </p:grpSpPr>
          <p:graphicFrame>
            <p:nvGraphicFramePr>
              <p:cNvPr id="19" name="Diagrama 18"/>
              <p:cNvGraphicFramePr/>
              <p:nvPr/>
            </p:nvGraphicFramePr>
            <p:xfrm>
              <a:off x="-315579" y="1115779"/>
              <a:ext cx="2592288" cy="17964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  <p:sp>
            <p:nvSpPr>
              <p:cNvPr id="20" name="CaixaDeTexto 19"/>
              <p:cNvSpPr txBox="1"/>
              <p:nvPr/>
            </p:nvSpPr>
            <p:spPr bwMode="auto">
              <a:xfrm>
                <a:off x="752682" y="1685317"/>
                <a:ext cx="330200" cy="138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pt-BR" sz="7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8086744" y="5791616"/>
            <a:ext cx="1043608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Ferramenta – Gráfico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Pareto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19672" y="1748136"/>
            <a:ext cx="7272808" cy="1752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É um princípio que prega que um </a:t>
            </a:r>
            <a:r>
              <a:rPr lang="pt-BR" b="1" dirty="0" smtClean="0"/>
              <a:t>pequeno número de causas </a:t>
            </a:r>
            <a:r>
              <a:rPr lang="pt-BR" dirty="0" smtClean="0"/>
              <a:t>(20%) são responsáveis pela </a:t>
            </a:r>
            <a:r>
              <a:rPr lang="pt-BR" b="1" dirty="0" smtClean="0"/>
              <a:t>maioria </a:t>
            </a:r>
            <a:r>
              <a:rPr lang="pt-BR" dirty="0" smtClean="0"/>
              <a:t>(80%) dos problemas.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dirty="0" smtClean="0"/>
              <a:t>Esta análise pode ser feita através de um </a:t>
            </a:r>
            <a:r>
              <a:rPr lang="pt-BR" b="1" dirty="0" smtClean="0"/>
              <a:t>gráfico de barras </a:t>
            </a:r>
            <a:r>
              <a:rPr lang="pt-BR" dirty="0" smtClean="0"/>
              <a:t>e destaca os </a:t>
            </a:r>
            <a:r>
              <a:rPr lang="pt-BR" b="1" dirty="0" smtClean="0"/>
              <a:t>temas prioritários </a:t>
            </a:r>
            <a:r>
              <a:rPr lang="pt-BR" dirty="0" smtClean="0"/>
              <a:t>sobre os quais devem ser </a:t>
            </a:r>
            <a:r>
              <a:rPr lang="pt-BR" b="1" dirty="0" smtClean="0"/>
              <a:t>concentrados os esforços </a:t>
            </a:r>
            <a:r>
              <a:rPr lang="pt-BR" dirty="0" smtClean="0"/>
              <a:t>de melhoria. </a:t>
            </a:r>
          </a:p>
        </p:txBody>
      </p:sp>
      <p:sp>
        <p:nvSpPr>
          <p:cNvPr id="9" name="Fluxograma: Processo 8"/>
          <p:cNvSpPr/>
          <p:nvPr/>
        </p:nvSpPr>
        <p:spPr>
          <a:xfrm>
            <a:off x="1534016" y="1556792"/>
            <a:ext cx="7416000" cy="1944216"/>
          </a:xfrm>
          <a:prstGeom prst="flowChartProcess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1691680" y="1268760"/>
            <a:ext cx="3528392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Pentágono 18"/>
          <p:cNvSpPr/>
          <p:nvPr/>
        </p:nvSpPr>
        <p:spPr>
          <a:xfrm>
            <a:off x="5580112" y="4077072"/>
            <a:ext cx="288032" cy="2232248"/>
          </a:xfrm>
          <a:prstGeom prst="homePlate">
            <a:avLst>
              <a:gd name="adj" fmla="val 10000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Fluxograma: Processo 19"/>
          <p:cNvSpPr/>
          <p:nvPr/>
        </p:nvSpPr>
        <p:spPr>
          <a:xfrm>
            <a:off x="251520" y="3789040"/>
            <a:ext cx="8712968" cy="2952328"/>
          </a:xfrm>
          <a:prstGeom prst="flowChartProcess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6156176" y="4149080"/>
            <a:ext cx="2592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No exemplo apresentado, 78% do número de irregularidades das linhas de produção se concentram nas linhas 2, 9 e 5, para onde devem ser direcionados os esforços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635" y="3835648"/>
            <a:ext cx="4647159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upo 33"/>
          <p:cNvGrpSpPr/>
          <p:nvPr/>
        </p:nvGrpSpPr>
        <p:grpSpPr>
          <a:xfrm>
            <a:off x="-758" y="1268760"/>
            <a:ext cx="1608424" cy="1272045"/>
            <a:chOff x="-758" y="1268760"/>
            <a:chExt cx="1608424" cy="1272045"/>
          </a:xfrm>
        </p:grpSpPr>
        <p:sp>
          <p:nvSpPr>
            <p:cNvPr id="12" name="Trapezóide 11"/>
            <p:cNvSpPr/>
            <p:nvPr/>
          </p:nvSpPr>
          <p:spPr>
            <a:xfrm rot="19097189">
              <a:off x="432453" y="1657163"/>
              <a:ext cx="562088" cy="370465"/>
            </a:xfrm>
            <a:prstGeom prst="trapezoid">
              <a:avLst>
                <a:gd name="adj" fmla="val 47556"/>
              </a:avLst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Grupo 36"/>
            <p:cNvGrpSpPr/>
            <p:nvPr/>
          </p:nvGrpSpPr>
          <p:grpSpPr>
            <a:xfrm>
              <a:off x="395536" y="1700808"/>
              <a:ext cx="1212130" cy="839997"/>
              <a:chOff x="-315579" y="1115779"/>
              <a:chExt cx="2592288" cy="1796432"/>
            </a:xfrm>
          </p:grpSpPr>
          <p:graphicFrame>
            <p:nvGraphicFramePr>
              <p:cNvPr id="18" name="Diagrama 17"/>
              <p:cNvGraphicFramePr/>
              <p:nvPr/>
            </p:nvGraphicFramePr>
            <p:xfrm>
              <a:off x="-315579" y="1115779"/>
              <a:ext cx="2592288" cy="17964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22" name="CaixaDeTexto 21"/>
              <p:cNvSpPr txBox="1"/>
              <p:nvPr/>
            </p:nvSpPr>
            <p:spPr bwMode="auto">
              <a:xfrm>
                <a:off x="752682" y="1685317"/>
                <a:ext cx="330200" cy="138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pt-BR" sz="7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15" name="Grupo 36"/>
            <p:cNvGrpSpPr/>
            <p:nvPr/>
          </p:nvGrpSpPr>
          <p:grpSpPr>
            <a:xfrm>
              <a:off x="-758" y="1268760"/>
              <a:ext cx="827584" cy="573510"/>
              <a:chOff x="-315579" y="1115779"/>
              <a:chExt cx="2592288" cy="1796432"/>
            </a:xfrm>
          </p:grpSpPr>
          <p:graphicFrame>
            <p:nvGraphicFramePr>
              <p:cNvPr id="16" name="Diagrama 15"/>
              <p:cNvGraphicFramePr/>
              <p:nvPr/>
            </p:nvGraphicFramePr>
            <p:xfrm>
              <a:off x="-315579" y="1115779"/>
              <a:ext cx="2592288" cy="17964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  <p:sp>
            <p:nvSpPr>
              <p:cNvPr id="17" name="CaixaDeTexto 16"/>
              <p:cNvSpPr txBox="1"/>
              <p:nvPr/>
            </p:nvSpPr>
            <p:spPr bwMode="auto">
              <a:xfrm>
                <a:off x="752682" y="1685317"/>
                <a:ext cx="330200" cy="138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pt-BR" sz="7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luxograma: Processo 124"/>
          <p:cNvSpPr/>
          <p:nvPr/>
        </p:nvSpPr>
        <p:spPr>
          <a:xfrm>
            <a:off x="1534016" y="1556792"/>
            <a:ext cx="7416000" cy="936000"/>
          </a:xfrm>
          <a:prstGeom prst="flowChartProcess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Ferramenta – Gráfico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Pareto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19672" y="1761784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Caso necessário,</a:t>
            </a:r>
            <a:r>
              <a:rPr lang="pt-BR" b="1" dirty="0" smtClean="0"/>
              <a:t> novas estratificações </a:t>
            </a:r>
            <a:r>
              <a:rPr lang="pt-BR" dirty="0" smtClean="0"/>
              <a:t>devem ser realizadas, para que seja possível uma </a:t>
            </a:r>
            <a:r>
              <a:rPr lang="pt-BR" b="1" dirty="0" smtClean="0"/>
              <a:t>melhor análise</a:t>
            </a:r>
            <a:r>
              <a:rPr lang="pt-BR" dirty="0" smtClean="0"/>
              <a:t> do problema.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691680" y="1268760"/>
            <a:ext cx="3528392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Estratificação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43" name="Conector em curva 211"/>
          <p:cNvCxnSpPr>
            <a:stCxn id="492" idx="0"/>
          </p:cNvCxnSpPr>
          <p:nvPr/>
        </p:nvCxnSpPr>
        <p:spPr>
          <a:xfrm rot="5400000" flipH="1" flipV="1">
            <a:off x="1862961" y="2629881"/>
            <a:ext cx="672135" cy="2270375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Conector em curva 211"/>
          <p:cNvCxnSpPr/>
          <p:nvPr/>
        </p:nvCxnSpPr>
        <p:spPr>
          <a:xfrm>
            <a:off x="1547664" y="4725144"/>
            <a:ext cx="1795438" cy="360308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Conector em curva 211"/>
          <p:cNvCxnSpPr/>
          <p:nvPr/>
        </p:nvCxnSpPr>
        <p:spPr>
          <a:xfrm flipV="1">
            <a:off x="3851920" y="2996952"/>
            <a:ext cx="1373271" cy="136758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Conector em curva 211"/>
          <p:cNvCxnSpPr>
            <a:stCxn id="184" idx="3"/>
          </p:cNvCxnSpPr>
          <p:nvPr/>
        </p:nvCxnSpPr>
        <p:spPr>
          <a:xfrm flipV="1">
            <a:off x="3729077" y="4653136"/>
            <a:ext cx="1995051" cy="37603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Conector em curva 211"/>
          <p:cNvCxnSpPr>
            <a:stCxn id="185" idx="3"/>
          </p:cNvCxnSpPr>
          <p:nvPr/>
        </p:nvCxnSpPr>
        <p:spPr>
          <a:xfrm>
            <a:off x="3888466" y="5329416"/>
            <a:ext cx="3563854" cy="115808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Conector em curva 211"/>
          <p:cNvCxnSpPr/>
          <p:nvPr/>
        </p:nvCxnSpPr>
        <p:spPr>
          <a:xfrm>
            <a:off x="4139952" y="5733256"/>
            <a:ext cx="2160240" cy="288032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9" name="Elipse 478"/>
          <p:cNvSpPr/>
          <p:nvPr/>
        </p:nvSpPr>
        <p:spPr>
          <a:xfrm>
            <a:off x="6672932" y="3344292"/>
            <a:ext cx="216024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" name="Elipse 125"/>
          <p:cNvSpPr/>
          <p:nvPr/>
        </p:nvSpPr>
        <p:spPr>
          <a:xfrm>
            <a:off x="5351388" y="2675012"/>
            <a:ext cx="216024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2915816" cy="308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upo 165"/>
          <p:cNvGrpSpPr/>
          <p:nvPr/>
        </p:nvGrpSpPr>
        <p:grpSpPr>
          <a:xfrm>
            <a:off x="3192820" y="2636912"/>
            <a:ext cx="1163161" cy="1925328"/>
            <a:chOff x="3565501" y="548680"/>
            <a:chExt cx="1294534" cy="2142786"/>
          </a:xfrm>
        </p:grpSpPr>
        <p:sp>
          <p:nvSpPr>
            <p:cNvPr id="167" name="Retângulo 166"/>
            <p:cNvSpPr/>
            <p:nvPr/>
          </p:nvSpPr>
          <p:spPr>
            <a:xfrm>
              <a:off x="3872683" y="985524"/>
              <a:ext cx="204133" cy="939831"/>
            </a:xfrm>
            <a:prstGeom prst="rect">
              <a:avLst/>
            </a:prstGeom>
            <a:solidFill>
              <a:srgbClr val="C7201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8" name="Retângulo 167"/>
            <p:cNvSpPr/>
            <p:nvPr/>
          </p:nvSpPr>
          <p:spPr>
            <a:xfrm>
              <a:off x="4100565" y="1337962"/>
              <a:ext cx="204132" cy="58739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69" name="Conector de seta reta 168"/>
            <p:cNvCxnSpPr/>
            <p:nvPr/>
          </p:nvCxnSpPr>
          <p:spPr>
            <a:xfrm>
              <a:off x="3835195" y="1935572"/>
              <a:ext cx="102484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ector de seta reta 169"/>
            <p:cNvCxnSpPr/>
            <p:nvPr/>
          </p:nvCxnSpPr>
          <p:spPr>
            <a:xfrm rot="16200000" flipV="1">
              <a:off x="3156610" y="1244439"/>
              <a:ext cx="139151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CaixaDeTexto 170"/>
            <p:cNvSpPr txBox="1"/>
            <p:nvPr/>
          </p:nvSpPr>
          <p:spPr>
            <a:xfrm rot="18715812">
              <a:off x="3285776" y="2150132"/>
              <a:ext cx="8210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Usinagem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CaixaDeTexto 171"/>
            <p:cNvSpPr txBox="1"/>
            <p:nvPr/>
          </p:nvSpPr>
          <p:spPr>
            <a:xfrm rot="18715812">
              <a:off x="3720607" y="2107729"/>
              <a:ext cx="6319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Pintura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CaixaDeTexto 172"/>
            <p:cNvSpPr txBox="1"/>
            <p:nvPr/>
          </p:nvSpPr>
          <p:spPr>
            <a:xfrm>
              <a:off x="3779913" y="764704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300</a:t>
              </a:r>
              <a:endParaRPr lang="pt-BR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CaixaDeTexto 173"/>
            <p:cNvSpPr txBox="1"/>
            <p:nvPr/>
          </p:nvSpPr>
          <p:spPr>
            <a:xfrm>
              <a:off x="4022198" y="1113597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180</a:t>
              </a:r>
              <a:endParaRPr lang="pt-BR" sz="1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upo 174"/>
          <p:cNvGrpSpPr/>
          <p:nvPr/>
        </p:nvGrpSpPr>
        <p:grpSpPr>
          <a:xfrm>
            <a:off x="3275856" y="4725143"/>
            <a:ext cx="1100224" cy="1950926"/>
            <a:chOff x="3995582" y="3234885"/>
            <a:chExt cx="1224490" cy="2171276"/>
          </a:xfrm>
        </p:grpSpPr>
        <p:sp>
          <p:nvSpPr>
            <p:cNvPr id="176" name="Retângulo 175"/>
            <p:cNvSpPr/>
            <p:nvPr/>
          </p:nvSpPr>
          <p:spPr>
            <a:xfrm>
              <a:off x="4177561" y="3671730"/>
              <a:ext cx="204133" cy="9398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7" name="Retângulo 176"/>
            <p:cNvSpPr/>
            <p:nvPr/>
          </p:nvSpPr>
          <p:spPr>
            <a:xfrm>
              <a:off x="4401489" y="4024167"/>
              <a:ext cx="204132" cy="58739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8" name="Retângulo 177"/>
            <p:cNvSpPr/>
            <p:nvPr/>
          </p:nvSpPr>
          <p:spPr>
            <a:xfrm>
              <a:off x="4628290" y="4141644"/>
              <a:ext cx="204132" cy="46991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79" name="Conector de seta reta 178"/>
            <p:cNvCxnSpPr/>
            <p:nvPr/>
          </p:nvCxnSpPr>
          <p:spPr>
            <a:xfrm>
              <a:off x="4140072" y="4621778"/>
              <a:ext cx="108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ector de seta reta 179"/>
            <p:cNvCxnSpPr/>
            <p:nvPr/>
          </p:nvCxnSpPr>
          <p:spPr>
            <a:xfrm rot="16200000" flipV="1">
              <a:off x="3461487" y="3930644"/>
              <a:ext cx="139151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CaixaDeTexto 180"/>
            <p:cNvSpPr txBox="1"/>
            <p:nvPr/>
          </p:nvSpPr>
          <p:spPr>
            <a:xfrm rot="18715812">
              <a:off x="3861731" y="4689723"/>
              <a:ext cx="5293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Corte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" name="CaixaDeTexto 181"/>
            <p:cNvSpPr txBox="1"/>
            <p:nvPr/>
          </p:nvSpPr>
          <p:spPr>
            <a:xfrm rot="18715812">
              <a:off x="3803452" y="4850399"/>
              <a:ext cx="8499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Montagem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3" name="CaixaDeTexto 182"/>
            <p:cNvSpPr txBox="1"/>
            <p:nvPr/>
          </p:nvSpPr>
          <p:spPr>
            <a:xfrm rot="18715812">
              <a:off x="4126138" y="4841773"/>
              <a:ext cx="7889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Produção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" name="CaixaDeTexto 183"/>
            <p:cNvSpPr txBox="1"/>
            <p:nvPr/>
          </p:nvSpPr>
          <p:spPr>
            <a:xfrm>
              <a:off x="4103730" y="3450134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120</a:t>
              </a:r>
              <a:endParaRPr lang="pt-BR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CaixaDeTexto 184"/>
            <p:cNvSpPr txBox="1"/>
            <p:nvPr/>
          </p:nvSpPr>
          <p:spPr>
            <a:xfrm>
              <a:off x="4351653" y="3784296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90</a:t>
              </a:r>
              <a:endParaRPr lang="pt-BR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CaixaDeTexto 185"/>
            <p:cNvSpPr txBox="1"/>
            <p:nvPr/>
          </p:nvSpPr>
          <p:spPr>
            <a:xfrm>
              <a:off x="4578484" y="3936696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70</a:t>
              </a:r>
              <a:endParaRPr lang="pt-BR" sz="1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upo 186"/>
          <p:cNvGrpSpPr/>
          <p:nvPr/>
        </p:nvGrpSpPr>
        <p:grpSpPr>
          <a:xfrm>
            <a:off x="5148064" y="2545981"/>
            <a:ext cx="828071" cy="1531091"/>
            <a:chOff x="5256098" y="31128"/>
            <a:chExt cx="828071" cy="1531091"/>
          </a:xfrm>
        </p:grpSpPr>
        <p:sp>
          <p:nvSpPr>
            <p:cNvPr id="188" name="Retângulo 187"/>
            <p:cNvSpPr/>
            <p:nvPr/>
          </p:nvSpPr>
          <p:spPr>
            <a:xfrm>
              <a:off x="5495791" y="315379"/>
              <a:ext cx="121646" cy="641617"/>
            </a:xfrm>
            <a:prstGeom prst="rect">
              <a:avLst/>
            </a:prstGeom>
            <a:solidFill>
              <a:srgbClr val="9A180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9" name="Retângulo 188"/>
            <p:cNvSpPr/>
            <p:nvPr/>
          </p:nvSpPr>
          <p:spPr>
            <a:xfrm>
              <a:off x="5629233" y="794229"/>
              <a:ext cx="121646" cy="164852"/>
            </a:xfrm>
            <a:prstGeom prst="rect">
              <a:avLst/>
            </a:prstGeom>
            <a:solidFill>
              <a:srgbClr val="BF414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0" name="Retângulo 189"/>
            <p:cNvSpPr/>
            <p:nvPr/>
          </p:nvSpPr>
          <p:spPr>
            <a:xfrm>
              <a:off x="5760796" y="860565"/>
              <a:ext cx="121646" cy="98911"/>
            </a:xfrm>
            <a:prstGeom prst="rect">
              <a:avLst/>
            </a:prstGeom>
            <a:solidFill>
              <a:srgbClr val="E62B2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91" name="Conector de seta reta 190"/>
            <p:cNvCxnSpPr/>
            <p:nvPr/>
          </p:nvCxnSpPr>
          <p:spPr>
            <a:xfrm>
              <a:off x="5473451" y="963970"/>
              <a:ext cx="61071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ector de seta reta 191"/>
            <p:cNvCxnSpPr/>
            <p:nvPr/>
          </p:nvCxnSpPr>
          <p:spPr>
            <a:xfrm rot="16200000" flipV="1">
              <a:off x="5015685" y="499128"/>
              <a:ext cx="936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CaixaDeTexto 192"/>
            <p:cNvSpPr txBox="1"/>
            <p:nvPr/>
          </p:nvSpPr>
          <p:spPr>
            <a:xfrm rot="18715812">
              <a:off x="5016288" y="1091578"/>
              <a:ext cx="7104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 err="1" smtClean="0">
                  <a:latin typeface="Arial" pitchFamily="34" charset="0"/>
                  <a:cs typeface="Arial" pitchFamily="34" charset="0"/>
                </a:rPr>
                <a:t>Fresadora</a:t>
              </a:r>
              <a:endParaRPr lang="pt-B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CaixaDeTexto 193"/>
            <p:cNvSpPr txBox="1"/>
            <p:nvPr/>
          </p:nvSpPr>
          <p:spPr>
            <a:xfrm rot="18715812">
              <a:off x="5383616" y="1016026"/>
              <a:ext cx="48603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 smtClean="0">
                  <a:latin typeface="Arial" pitchFamily="34" charset="0"/>
                  <a:cs typeface="Arial" pitchFamily="34" charset="0"/>
                </a:rPr>
                <a:t>Torno</a:t>
              </a:r>
              <a:endParaRPr lang="pt-B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CaixaDeTexto 194"/>
            <p:cNvSpPr txBox="1"/>
            <p:nvPr/>
          </p:nvSpPr>
          <p:spPr>
            <a:xfrm rot="18715812">
              <a:off x="5549854" y="1010329"/>
              <a:ext cx="50526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 smtClean="0">
                  <a:latin typeface="Arial" pitchFamily="34" charset="0"/>
                  <a:cs typeface="Arial" pitchFamily="34" charset="0"/>
                </a:rPr>
                <a:t>Plaina</a:t>
              </a:r>
              <a:endParaRPr lang="pt-B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CaixaDeTexto 195"/>
            <p:cNvSpPr txBox="1"/>
            <p:nvPr/>
          </p:nvSpPr>
          <p:spPr>
            <a:xfrm>
              <a:off x="5418874" y="151136"/>
              <a:ext cx="31451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" dirty="0" smtClean="0">
                  <a:latin typeface="Arial" pitchFamily="34" charset="0"/>
                  <a:cs typeface="Arial" pitchFamily="34" charset="0"/>
                </a:rPr>
                <a:t>230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CaixaDeTexto 196"/>
            <p:cNvSpPr txBox="1"/>
            <p:nvPr/>
          </p:nvSpPr>
          <p:spPr>
            <a:xfrm>
              <a:off x="5554022" y="652046"/>
              <a:ext cx="27122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" dirty="0" smtClean="0">
                  <a:latin typeface="Arial" pitchFamily="34" charset="0"/>
                  <a:cs typeface="Arial" pitchFamily="34" charset="0"/>
                </a:rPr>
                <a:t>40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CaixaDeTexto 197"/>
            <p:cNvSpPr txBox="1"/>
            <p:nvPr/>
          </p:nvSpPr>
          <p:spPr>
            <a:xfrm>
              <a:off x="5692054" y="718574"/>
              <a:ext cx="27122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" dirty="0" smtClean="0">
                  <a:latin typeface="Arial" pitchFamily="34" charset="0"/>
                  <a:cs typeface="Arial" pitchFamily="34" charset="0"/>
                </a:rPr>
                <a:t>30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upo 198"/>
          <p:cNvGrpSpPr/>
          <p:nvPr/>
        </p:nvGrpSpPr>
        <p:grpSpPr>
          <a:xfrm>
            <a:off x="6437380" y="3140968"/>
            <a:ext cx="844700" cy="1488144"/>
            <a:chOff x="6404897" y="548680"/>
            <a:chExt cx="867311" cy="1527977"/>
          </a:xfrm>
        </p:grpSpPr>
        <p:sp>
          <p:nvSpPr>
            <p:cNvPr id="200" name="Retângulo 199"/>
            <p:cNvSpPr/>
            <p:nvPr/>
          </p:nvSpPr>
          <p:spPr>
            <a:xfrm>
              <a:off x="6683831" y="898951"/>
              <a:ext cx="121646" cy="4945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1" name="Retângulo 200"/>
            <p:cNvSpPr/>
            <p:nvPr/>
          </p:nvSpPr>
          <p:spPr>
            <a:xfrm>
              <a:off x="6817273" y="1126293"/>
              <a:ext cx="121645" cy="2637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02" name="Conector de seta reta 201"/>
            <p:cNvCxnSpPr/>
            <p:nvPr/>
          </p:nvCxnSpPr>
          <p:spPr>
            <a:xfrm>
              <a:off x="6661491" y="1402754"/>
              <a:ext cx="61071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ector de seta reta 202"/>
            <p:cNvCxnSpPr/>
            <p:nvPr/>
          </p:nvCxnSpPr>
          <p:spPr>
            <a:xfrm rot="16200000" flipV="1">
              <a:off x="6243109" y="977296"/>
              <a:ext cx="85723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CaixaDeTexto 203"/>
            <p:cNvSpPr txBox="1"/>
            <p:nvPr/>
          </p:nvSpPr>
          <p:spPr>
            <a:xfrm rot="18715812">
              <a:off x="6126616" y="1567542"/>
              <a:ext cx="787396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 err="1" smtClean="0">
                  <a:latin typeface="Arial" pitchFamily="34" charset="0"/>
                  <a:cs typeface="Arial" pitchFamily="34" charset="0"/>
                </a:rPr>
                <a:t>Jateamento</a:t>
              </a:r>
              <a:endParaRPr lang="pt-B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" name="CaixaDeTexto 204"/>
            <p:cNvSpPr txBox="1"/>
            <p:nvPr/>
          </p:nvSpPr>
          <p:spPr>
            <a:xfrm rot="18715812">
              <a:off x="6541376" y="1469751"/>
              <a:ext cx="524503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 smtClean="0">
                  <a:latin typeface="Arial" pitchFamily="34" charset="0"/>
                  <a:cs typeface="Arial" pitchFamily="34" charset="0"/>
                </a:rPr>
                <a:t>Massa</a:t>
              </a:r>
              <a:endParaRPr lang="pt-B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" name="CaixaDeTexto 205"/>
            <p:cNvSpPr txBox="1"/>
            <p:nvPr/>
          </p:nvSpPr>
          <p:spPr>
            <a:xfrm>
              <a:off x="6596403" y="735826"/>
              <a:ext cx="31451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" dirty="0" smtClean="0">
                  <a:latin typeface="Arial" pitchFamily="34" charset="0"/>
                  <a:cs typeface="Arial" pitchFamily="34" charset="0"/>
                </a:rPr>
                <a:t>120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" name="CaixaDeTexto 206"/>
            <p:cNvSpPr txBox="1"/>
            <p:nvPr/>
          </p:nvSpPr>
          <p:spPr>
            <a:xfrm>
              <a:off x="6749493" y="968956"/>
              <a:ext cx="27122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" dirty="0" smtClean="0">
                  <a:latin typeface="Arial" pitchFamily="34" charset="0"/>
                  <a:cs typeface="Arial" pitchFamily="34" charset="0"/>
                </a:rPr>
                <a:t>60</a:t>
              </a:r>
              <a:endParaRPr lang="pt-BR" sz="6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44" name="Conector em curva 211"/>
          <p:cNvCxnSpPr/>
          <p:nvPr/>
        </p:nvCxnSpPr>
        <p:spPr>
          <a:xfrm>
            <a:off x="3995936" y="3709774"/>
            <a:ext cx="2592288" cy="223282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545"/>
          <p:cNvGrpSpPr/>
          <p:nvPr/>
        </p:nvGrpSpPr>
        <p:grpSpPr>
          <a:xfrm>
            <a:off x="5580112" y="3933056"/>
            <a:ext cx="829479" cy="1537946"/>
            <a:chOff x="6011526" y="1844823"/>
            <a:chExt cx="829479" cy="1537946"/>
          </a:xfrm>
        </p:grpSpPr>
        <p:sp>
          <p:nvSpPr>
            <p:cNvPr id="547" name="CaixaDeTexto 546"/>
            <p:cNvSpPr txBox="1"/>
            <p:nvPr/>
          </p:nvSpPr>
          <p:spPr>
            <a:xfrm rot="18715812">
              <a:off x="5765304" y="2905716"/>
              <a:ext cx="7232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 smtClean="0">
                  <a:latin typeface="Arial" pitchFamily="34" charset="0"/>
                  <a:cs typeface="Arial" pitchFamily="34" charset="0"/>
                </a:rPr>
                <a:t>Máquina 1</a:t>
              </a:r>
              <a:endParaRPr lang="pt-BR" sz="9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upo 211"/>
            <p:cNvGrpSpPr/>
            <p:nvPr/>
          </p:nvGrpSpPr>
          <p:grpSpPr>
            <a:xfrm>
              <a:off x="6190680" y="1844823"/>
              <a:ext cx="650325" cy="1537946"/>
              <a:chOff x="6189834" y="1844823"/>
              <a:chExt cx="650325" cy="1537946"/>
            </a:xfrm>
          </p:grpSpPr>
          <p:sp>
            <p:nvSpPr>
              <p:cNvPr id="549" name="Retângulo 548"/>
              <p:cNvSpPr/>
              <p:nvPr/>
            </p:nvSpPr>
            <p:spPr>
              <a:xfrm>
                <a:off x="6251782" y="2129075"/>
                <a:ext cx="121646" cy="64161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50" name="Retângulo 549"/>
              <p:cNvSpPr/>
              <p:nvPr/>
            </p:nvSpPr>
            <p:spPr>
              <a:xfrm>
                <a:off x="6393175" y="2501206"/>
                <a:ext cx="123121" cy="26376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51" name="Retângulo 550"/>
              <p:cNvSpPr/>
              <p:nvPr/>
            </p:nvSpPr>
            <p:spPr>
              <a:xfrm>
                <a:off x="6532689" y="2600116"/>
                <a:ext cx="121645" cy="16485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552" name="Conector de seta reta 551"/>
              <p:cNvCxnSpPr/>
              <p:nvPr/>
            </p:nvCxnSpPr>
            <p:spPr>
              <a:xfrm>
                <a:off x="6229443" y="2777667"/>
                <a:ext cx="61071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Conector de seta reta 552"/>
              <p:cNvCxnSpPr/>
              <p:nvPr/>
            </p:nvCxnSpPr>
            <p:spPr>
              <a:xfrm rot="16200000" flipV="1">
                <a:off x="5771676" y="2312824"/>
                <a:ext cx="936001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4" name="CaixaDeTexto 553"/>
              <p:cNvSpPr txBox="1"/>
              <p:nvPr/>
            </p:nvSpPr>
            <p:spPr>
              <a:xfrm rot="18715812">
                <a:off x="5943612" y="2905716"/>
                <a:ext cx="72327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900" dirty="0" smtClean="0">
                    <a:latin typeface="Arial" pitchFamily="34" charset="0"/>
                    <a:cs typeface="Arial" pitchFamily="34" charset="0"/>
                  </a:rPr>
                  <a:t>Máquina 2</a:t>
                </a:r>
                <a:endParaRPr lang="pt-B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5" name="CaixaDeTexto 554"/>
              <p:cNvSpPr txBox="1"/>
              <p:nvPr/>
            </p:nvSpPr>
            <p:spPr>
              <a:xfrm rot="18715812">
                <a:off x="6129443" y="2905716"/>
                <a:ext cx="72327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900" dirty="0" smtClean="0">
                    <a:latin typeface="Arial" pitchFamily="34" charset="0"/>
                    <a:cs typeface="Arial" pitchFamily="34" charset="0"/>
                  </a:rPr>
                  <a:t>Máquina 3</a:t>
                </a:r>
                <a:endParaRPr lang="pt-B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6" name="CaixaDeTexto 555"/>
              <p:cNvSpPr txBox="1"/>
              <p:nvPr/>
            </p:nvSpPr>
            <p:spPr>
              <a:xfrm>
                <a:off x="6190993" y="1945407"/>
                <a:ext cx="27122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dirty="0" smtClean="0">
                    <a:latin typeface="Arial" pitchFamily="34" charset="0"/>
                    <a:cs typeface="Arial" pitchFamily="34" charset="0"/>
                  </a:rPr>
                  <a:t>70</a:t>
                </a:r>
                <a:endParaRPr lang="pt-BR" sz="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7" name="CaixaDeTexto 556"/>
              <p:cNvSpPr txBox="1"/>
              <p:nvPr/>
            </p:nvSpPr>
            <p:spPr>
              <a:xfrm>
                <a:off x="6319540" y="2320808"/>
                <a:ext cx="27122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dirty="0" smtClean="0">
                    <a:latin typeface="Arial" pitchFamily="34" charset="0"/>
                    <a:cs typeface="Arial" pitchFamily="34" charset="0"/>
                  </a:rPr>
                  <a:t>30</a:t>
                </a:r>
                <a:endParaRPr lang="pt-BR" sz="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8" name="CaixaDeTexto 557"/>
              <p:cNvSpPr txBox="1"/>
              <p:nvPr/>
            </p:nvSpPr>
            <p:spPr>
              <a:xfrm>
                <a:off x="6463989" y="2441404"/>
                <a:ext cx="27122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dirty="0" smtClean="0">
                    <a:latin typeface="Arial" pitchFamily="34" charset="0"/>
                    <a:cs typeface="Arial" pitchFamily="34" charset="0"/>
                  </a:rPr>
                  <a:t>20</a:t>
                </a:r>
                <a:endParaRPr lang="pt-BR" sz="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1" name="Grupo 571"/>
          <p:cNvGrpSpPr/>
          <p:nvPr/>
        </p:nvGrpSpPr>
        <p:grpSpPr>
          <a:xfrm>
            <a:off x="7308304" y="4797152"/>
            <a:ext cx="1001731" cy="1634818"/>
            <a:chOff x="7361057" y="2630152"/>
            <a:chExt cx="1028544" cy="1678576"/>
          </a:xfrm>
        </p:grpSpPr>
        <p:sp>
          <p:nvSpPr>
            <p:cNvPr id="573" name="CaixaDeTexto 572"/>
            <p:cNvSpPr txBox="1"/>
            <p:nvPr/>
          </p:nvSpPr>
          <p:spPr>
            <a:xfrm rot="18715812">
              <a:off x="7060333" y="3777173"/>
              <a:ext cx="83227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 smtClean="0">
                  <a:latin typeface="Arial" pitchFamily="34" charset="0"/>
                  <a:cs typeface="Arial" pitchFamily="34" charset="0"/>
                </a:rPr>
                <a:t>Montadora 1</a:t>
              </a:r>
              <a:endParaRPr lang="pt-BR" sz="9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" name="Grupo 230"/>
            <p:cNvGrpSpPr/>
            <p:nvPr/>
          </p:nvGrpSpPr>
          <p:grpSpPr>
            <a:xfrm>
              <a:off x="7531193" y="2630152"/>
              <a:ext cx="858408" cy="1678576"/>
              <a:chOff x="7531193" y="2630152"/>
              <a:chExt cx="858408" cy="1678576"/>
            </a:xfrm>
          </p:grpSpPr>
          <p:sp>
            <p:nvSpPr>
              <p:cNvPr id="575" name="Retângulo 574"/>
              <p:cNvSpPr/>
              <p:nvPr/>
            </p:nvSpPr>
            <p:spPr>
              <a:xfrm>
                <a:off x="8063493" y="3437162"/>
                <a:ext cx="128717" cy="12288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76" name="Retângulo 575"/>
              <p:cNvSpPr/>
              <p:nvPr/>
            </p:nvSpPr>
            <p:spPr>
              <a:xfrm>
                <a:off x="7627893" y="2914403"/>
                <a:ext cx="121646" cy="64161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77" name="Retângulo 576"/>
              <p:cNvSpPr/>
              <p:nvPr/>
            </p:nvSpPr>
            <p:spPr>
              <a:xfrm>
                <a:off x="7777237" y="3155010"/>
                <a:ext cx="121646" cy="40101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78" name="Retângulo 577"/>
              <p:cNvSpPr/>
              <p:nvPr/>
            </p:nvSpPr>
            <p:spPr>
              <a:xfrm>
                <a:off x="7920984" y="3349042"/>
                <a:ext cx="121646" cy="2160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579" name="Conector de seta reta 578"/>
              <p:cNvCxnSpPr/>
              <p:nvPr/>
            </p:nvCxnSpPr>
            <p:spPr>
              <a:xfrm>
                <a:off x="7597601" y="3562995"/>
                <a:ext cx="792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" name="Conector de seta reta 579"/>
              <p:cNvCxnSpPr/>
              <p:nvPr/>
            </p:nvCxnSpPr>
            <p:spPr>
              <a:xfrm rot="16200000" flipV="1">
                <a:off x="7139836" y="3098152"/>
                <a:ext cx="936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1" name="CaixaDeTexto 580"/>
              <p:cNvSpPr txBox="1"/>
              <p:nvPr/>
            </p:nvSpPr>
            <p:spPr>
              <a:xfrm rot="18715812">
                <a:off x="7230469" y="3777173"/>
                <a:ext cx="83227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900" dirty="0" smtClean="0">
                    <a:latin typeface="Arial" pitchFamily="34" charset="0"/>
                    <a:cs typeface="Arial" pitchFamily="34" charset="0"/>
                  </a:rPr>
                  <a:t>Montadora 2</a:t>
                </a:r>
                <a:endParaRPr lang="pt-B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2" name="CaixaDeTexto 581"/>
              <p:cNvSpPr txBox="1"/>
              <p:nvPr/>
            </p:nvSpPr>
            <p:spPr>
              <a:xfrm rot="18715812">
                <a:off x="7414135" y="3777173"/>
                <a:ext cx="83227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900" dirty="0" smtClean="0">
                    <a:latin typeface="Arial" pitchFamily="34" charset="0"/>
                    <a:cs typeface="Arial" pitchFamily="34" charset="0"/>
                  </a:rPr>
                  <a:t>Montadora 3</a:t>
                </a:r>
                <a:endParaRPr lang="pt-B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" name="CaixaDeTexto 582"/>
              <p:cNvSpPr txBox="1"/>
              <p:nvPr/>
            </p:nvSpPr>
            <p:spPr>
              <a:xfrm rot="18715812">
                <a:off x="7584029" y="3777173"/>
                <a:ext cx="83227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900" dirty="0" smtClean="0">
                    <a:latin typeface="Arial" pitchFamily="34" charset="0"/>
                    <a:cs typeface="Arial" pitchFamily="34" charset="0"/>
                  </a:rPr>
                  <a:t>Montadora 4</a:t>
                </a:r>
                <a:endParaRPr lang="pt-B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" name="CaixaDeTexto 583"/>
              <p:cNvSpPr txBox="1"/>
              <p:nvPr/>
            </p:nvSpPr>
            <p:spPr>
              <a:xfrm>
                <a:off x="7548182" y="2772977"/>
                <a:ext cx="27122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dirty="0" smtClean="0">
                    <a:latin typeface="Arial" pitchFamily="34" charset="0"/>
                    <a:cs typeface="Arial" pitchFamily="34" charset="0"/>
                  </a:rPr>
                  <a:t>40</a:t>
                </a:r>
                <a:endParaRPr lang="pt-BR" sz="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5" name="CaixaDeTexto 584"/>
              <p:cNvSpPr txBox="1"/>
              <p:nvPr/>
            </p:nvSpPr>
            <p:spPr>
              <a:xfrm>
                <a:off x="7700582" y="2988985"/>
                <a:ext cx="27122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dirty="0" smtClean="0">
                    <a:latin typeface="Arial" pitchFamily="34" charset="0"/>
                    <a:cs typeface="Arial" pitchFamily="34" charset="0"/>
                  </a:rPr>
                  <a:t>25</a:t>
                </a:r>
                <a:endParaRPr lang="pt-BR" sz="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6" name="CaixaDeTexto 585"/>
              <p:cNvSpPr txBox="1"/>
              <p:nvPr/>
            </p:nvSpPr>
            <p:spPr>
              <a:xfrm>
                <a:off x="8005382" y="3284984"/>
                <a:ext cx="27122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dirty="0" smtClean="0">
                    <a:latin typeface="Arial" pitchFamily="34" charset="0"/>
                    <a:cs typeface="Arial" pitchFamily="34" charset="0"/>
                  </a:rPr>
                  <a:t>10</a:t>
                </a:r>
                <a:endParaRPr lang="pt-BR" sz="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7" name="CaixaDeTexto 586"/>
              <p:cNvSpPr txBox="1"/>
              <p:nvPr/>
            </p:nvSpPr>
            <p:spPr>
              <a:xfrm>
                <a:off x="7844164" y="3197074"/>
                <a:ext cx="27122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dirty="0" smtClean="0">
                    <a:latin typeface="Arial" pitchFamily="34" charset="0"/>
                    <a:cs typeface="Arial" pitchFamily="34" charset="0"/>
                  </a:rPr>
                  <a:t>15</a:t>
                </a:r>
                <a:endParaRPr lang="pt-BR" sz="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3" name="Grupo 592"/>
          <p:cNvGrpSpPr/>
          <p:nvPr/>
        </p:nvGrpSpPr>
        <p:grpSpPr>
          <a:xfrm>
            <a:off x="6201301" y="5474938"/>
            <a:ext cx="797137" cy="1483661"/>
            <a:chOff x="8195189" y="3969208"/>
            <a:chExt cx="841307" cy="1565876"/>
          </a:xfrm>
        </p:grpSpPr>
        <p:sp>
          <p:nvSpPr>
            <p:cNvPr id="594" name="CaixaDeTexto 593"/>
            <p:cNvSpPr txBox="1"/>
            <p:nvPr/>
          </p:nvSpPr>
          <p:spPr>
            <a:xfrm rot="18715812">
              <a:off x="8055918" y="5032383"/>
              <a:ext cx="77457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 err="1" smtClean="0">
                  <a:latin typeface="Arial" pitchFamily="34" charset="0"/>
                  <a:cs typeface="Arial" pitchFamily="34" charset="0"/>
                </a:rPr>
                <a:t>Extrusora</a:t>
              </a:r>
              <a:r>
                <a:rPr lang="pt-BR" sz="900" dirty="0" smtClean="0">
                  <a:latin typeface="Arial" pitchFamily="34" charset="0"/>
                  <a:cs typeface="Arial" pitchFamily="34" charset="0"/>
                </a:rPr>
                <a:t> 1</a:t>
              </a:r>
              <a:endParaRPr lang="pt-BR" sz="9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Grupo 226"/>
            <p:cNvGrpSpPr/>
            <p:nvPr/>
          </p:nvGrpSpPr>
          <p:grpSpPr>
            <a:xfrm>
              <a:off x="8195189" y="3969208"/>
              <a:ext cx="841307" cy="1565876"/>
              <a:chOff x="8195189" y="3969208"/>
              <a:chExt cx="841307" cy="1565876"/>
            </a:xfrm>
          </p:grpSpPr>
          <p:sp>
            <p:nvSpPr>
              <p:cNvPr id="596" name="Retângulo 595"/>
              <p:cNvSpPr/>
              <p:nvPr/>
            </p:nvSpPr>
            <p:spPr>
              <a:xfrm>
                <a:off x="8418789" y="4312953"/>
                <a:ext cx="121646" cy="5040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97" name="Retângulo 596"/>
              <p:cNvSpPr/>
              <p:nvPr/>
            </p:nvSpPr>
            <p:spPr>
              <a:xfrm>
                <a:off x="8560179" y="4678703"/>
                <a:ext cx="121646" cy="144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98" name="Retângulo 597"/>
              <p:cNvSpPr/>
              <p:nvPr/>
            </p:nvSpPr>
            <p:spPr>
              <a:xfrm>
                <a:off x="8707644" y="4678703"/>
                <a:ext cx="121646" cy="1440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599" name="Conector de seta reta 598"/>
              <p:cNvCxnSpPr/>
              <p:nvPr/>
            </p:nvCxnSpPr>
            <p:spPr>
              <a:xfrm>
                <a:off x="8388496" y="4823282"/>
                <a:ext cx="648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Conector de seta reta 599"/>
              <p:cNvCxnSpPr/>
              <p:nvPr/>
            </p:nvCxnSpPr>
            <p:spPr>
              <a:xfrm rot="16200000" flipV="1">
                <a:off x="7970116" y="4397824"/>
                <a:ext cx="857232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1" name="CaixaDeTexto 600"/>
              <p:cNvSpPr txBox="1"/>
              <p:nvPr/>
            </p:nvSpPr>
            <p:spPr>
              <a:xfrm rot="18715812">
                <a:off x="8025911" y="4956059"/>
                <a:ext cx="56938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900" dirty="0" smtClean="0">
                    <a:latin typeface="Arial" pitchFamily="34" charset="0"/>
                    <a:cs typeface="Arial" pitchFamily="34" charset="0"/>
                  </a:rPr>
                  <a:t>Injetora</a:t>
                </a:r>
                <a:endParaRPr lang="pt-B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2" name="CaixaDeTexto 601"/>
              <p:cNvSpPr txBox="1"/>
              <p:nvPr/>
            </p:nvSpPr>
            <p:spPr>
              <a:xfrm rot="18715812">
                <a:off x="8232527" y="5032383"/>
                <a:ext cx="77457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900" dirty="0" err="1" smtClean="0">
                    <a:latin typeface="Arial" pitchFamily="34" charset="0"/>
                    <a:cs typeface="Arial" pitchFamily="34" charset="0"/>
                  </a:rPr>
                  <a:t>Extrusora</a:t>
                </a:r>
                <a:r>
                  <a:rPr lang="pt-BR" sz="900" dirty="0" smtClean="0">
                    <a:latin typeface="Arial" pitchFamily="34" charset="0"/>
                    <a:cs typeface="Arial" pitchFamily="34" charset="0"/>
                  </a:rPr>
                  <a:t> 2</a:t>
                </a:r>
                <a:endParaRPr lang="pt-B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3" name="CaixaDeTexto 602"/>
              <p:cNvSpPr txBox="1"/>
              <p:nvPr/>
            </p:nvSpPr>
            <p:spPr>
              <a:xfrm>
                <a:off x="8331124" y="4168435"/>
                <a:ext cx="27122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dirty="0" smtClean="0">
                    <a:latin typeface="Arial" pitchFamily="34" charset="0"/>
                    <a:cs typeface="Arial" pitchFamily="34" charset="0"/>
                  </a:rPr>
                  <a:t>40</a:t>
                </a:r>
                <a:endParaRPr lang="pt-BR" sz="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4" name="CaixaDeTexto 603"/>
              <p:cNvSpPr txBox="1"/>
              <p:nvPr/>
            </p:nvSpPr>
            <p:spPr>
              <a:xfrm>
                <a:off x="8475573" y="4528475"/>
                <a:ext cx="27122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dirty="0" smtClean="0">
                    <a:latin typeface="Arial" pitchFamily="34" charset="0"/>
                    <a:cs typeface="Arial" pitchFamily="34" charset="0"/>
                  </a:rPr>
                  <a:t>15</a:t>
                </a:r>
                <a:endParaRPr lang="pt-BR" sz="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5" name="CaixaDeTexto 604"/>
              <p:cNvSpPr txBox="1"/>
              <p:nvPr/>
            </p:nvSpPr>
            <p:spPr>
              <a:xfrm>
                <a:off x="8627973" y="4529370"/>
                <a:ext cx="27122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dirty="0" smtClean="0">
                    <a:latin typeface="Arial" pitchFamily="34" charset="0"/>
                    <a:cs typeface="Arial" pitchFamily="34" charset="0"/>
                  </a:rPr>
                  <a:t>15</a:t>
                </a:r>
                <a:endParaRPr lang="pt-BR" sz="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609" name="CaixaDeTexto 608"/>
          <p:cNvSpPr txBox="1"/>
          <p:nvPr/>
        </p:nvSpPr>
        <p:spPr>
          <a:xfrm>
            <a:off x="5610473" y="2614607"/>
            <a:ext cx="1509318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050" dirty="0" smtClean="0">
                <a:solidFill>
                  <a:srgbClr val="FF0000"/>
                </a:solidFill>
              </a:rPr>
              <a:t>23% do total de defeitos</a:t>
            </a:r>
            <a:endParaRPr lang="pt-BR" sz="1050" dirty="0">
              <a:solidFill>
                <a:srgbClr val="FF0000"/>
              </a:solidFill>
            </a:endParaRPr>
          </a:p>
        </p:txBody>
      </p:sp>
      <p:sp>
        <p:nvSpPr>
          <p:cNvPr id="610" name="CaixaDeTexto 609"/>
          <p:cNvSpPr txBox="1"/>
          <p:nvPr/>
        </p:nvSpPr>
        <p:spPr>
          <a:xfrm>
            <a:off x="6929859" y="3276599"/>
            <a:ext cx="1509318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050" dirty="0" smtClean="0">
                <a:solidFill>
                  <a:srgbClr val="FF0000"/>
                </a:solidFill>
              </a:rPr>
              <a:t>12% do total de defeitos</a:t>
            </a:r>
            <a:endParaRPr lang="pt-BR" sz="1050" dirty="0">
              <a:solidFill>
                <a:srgbClr val="FF0000"/>
              </a:solidFill>
            </a:endParaRPr>
          </a:p>
        </p:txBody>
      </p:sp>
      <p:sp>
        <p:nvSpPr>
          <p:cNvPr id="611" name="Elipse 610"/>
          <p:cNvSpPr/>
          <p:nvPr/>
        </p:nvSpPr>
        <p:spPr>
          <a:xfrm>
            <a:off x="5796136" y="4043164"/>
            <a:ext cx="216024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2" name="CaixaDeTexto 611"/>
          <p:cNvSpPr txBox="1"/>
          <p:nvPr/>
        </p:nvSpPr>
        <p:spPr>
          <a:xfrm>
            <a:off x="4219573" y="3976691"/>
            <a:ext cx="1509318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050" dirty="0" smtClean="0">
                <a:solidFill>
                  <a:srgbClr val="FF0000"/>
                </a:solidFill>
              </a:rPr>
              <a:t>7% do total de defeitos</a:t>
            </a:r>
            <a:endParaRPr lang="pt-BR" sz="1050" dirty="0">
              <a:solidFill>
                <a:srgbClr val="FF0000"/>
              </a:solidFill>
            </a:endParaRPr>
          </a:p>
        </p:txBody>
      </p:sp>
      <p:sp>
        <p:nvSpPr>
          <p:cNvPr id="105" name="CaixaDeTexto 104"/>
          <p:cNvSpPr txBox="1"/>
          <p:nvPr/>
        </p:nvSpPr>
        <p:spPr>
          <a:xfrm>
            <a:off x="7429520" y="4214818"/>
            <a:ext cx="1509318" cy="2539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050" dirty="0" smtClean="0">
                <a:solidFill>
                  <a:schemeClr val="bg1"/>
                </a:solidFill>
              </a:rPr>
              <a:t>42% do total de defeitos</a:t>
            </a:r>
            <a:endParaRPr lang="pt-BR" sz="1050" dirty="0">
              <a:solidFill>
                <a:schemeClr val="bg1"/>
              </a:solidFill>
            </a:endParaRPr>
          </a:p>
        </p:txBody>
      </p:sp>
      <p:grpSp>
        <p:nvGrpSpPr>
          <p:cNvPr id="106" name="Grupo 33"/>
          <p:cNvGrpSpPr/>
          <p:nvPr/>
        </p:nvGrpSpPr>
        <p:grpSpPr>
          <a:xfrm>
            <a:off x="-758" y="1268760"/>
            <a:ext cx="1608424" cy="1272045"/>
            <a:chOff x="-758" y="1268760"/>
            <a:chExt cx="1608424" cy="1272045"/>
          </a:xfrm>
        </p:grpSpPr>
        <p:sp>
          <p:nvSpPr>
            <p:cNvPr id="107" name="Trapezóide 106"/>
            <p:cNvSpPr/>
            <p:nvPr/>
          </p:nvSpPr>
          <p:spPr>
            <a:xfrm rot="19097189">
              <a:off x="432453" y="1657163"/>
              <a:ext cx="562088" cy="370465"/>
            </a:xfrm>
            <a:prstGeom prst="trapezoid">
              <a:avLst>
                <a:gd name="adj" fmla="val 47556"/>
              </a:avLst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8" name="Grupo 36"/>
            <p:cNvGrpSpPr/>
            <p:nvPr/>
          </p:nvGrpSpPr>
          <p:grpSpPr>
            <a:xfrm>
              <a:off x="395536" y="1700808"/>
              <a:ext cx="1212130" cy="839997"/>
              <a:chOff x="-315579" y="1115779"/>
              <a:chExt cx="2592288" cy="1796432"/>
            </a:xfrm>
          </p:grpSpPr>
          <p:graphicFrame>
            <p:nvGraphicFramePr>
              <p:cNvPr id="112" name="Diagrama 111"/>
              <p:cNvGraphicFramePr/>
              <p:nvPr/>
            </p:nvGraphicFramePr>
            <p:xfrm>
              <a:off x="-315579" y="1115779"/>
              <a:ext cx="2592288" cy="17964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113" name="CaixaDeTexto 112"/>
              <p:cNvSpPr txBox="1"/>
              <p:nvPr/>
            </p:nvSpPr>
            <p:spPr bwMode="auto">
              <a:xfrm>
                <a:off x="752682" y="1685317"/>
                <a:ext cx="330200" cy="138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pt-BR" sz="7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109" name="Grupo 36"/>
            <p:cNvGrpSpPr/>
            <p:nvPr/>
          </p:nvGrpSpPr>
          <p:grpSpPr>
            <a:xfrm>
              <a:off x="-758" y="1268760"/>
              <a:ext cx="827584" cy="573510"/>
              <a:chOff x="-315579" y="1115779"/>
              <a:chExt cx="2592288" cy="1796432"/>
            </a:xfrm>
          </p:grpSpPr>
          <p:graphicFrame>
            <p:nvGraphicFramePr>
              <p:cNvPr id="110" name="Diagrama 109"/>
              <p:cNvGraphicFramePr/>
              <p:nvPr/>
            </p:nvGraphicFramePr>
            <p:xfrm>
              <a:off x="-315579" y="1115779"/>
              <a:ext cx="2592288" cy="17964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  <p:sp>
            <p:nvSpPr>
              <p:cNvPr id="111" name="CaixaDeTexto 110"/>
              <p:cNvSpPr txBox="1"/>
              <p:nvPr/>
            </p:nvSpPr>
            <p:spPr bwMode="auto">
              <a:xfrm>
                <a:off x="752682" y="1685317"/>
                <a:ext cx="330200" cy="138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pt-BR" sz="7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" grpId="0" animBg="1"/>
      <p:bldP spid="126" grpId="0" animBg="1"/>
      <p:bldP spid="609" grpId="0" animBg="1"/>
      <p:bldP spid="610" grpId="0" animBg="1"/>
      <p:bldP spid="611" grpId="0" animBg="1"/>
      <p:bldP spid="612" grpId="0" animBg="1"/>
      <p:bldP spid="10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7942728" y="5863624"/>
            <a:ext cx="1187624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Definição das causas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1500166" y="1357298"/>
            <a:ext cx="7429552" cy="1659604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Depois de estratificado e devidamente priorizado o problema, devem ser identificadas as </a:t>
            </a:r>
            <a:r>
              <a:rPr lang="pt-BR" b="1" dirty="0" smtClean="0"/>
              <a:t>causas </a:t>
            </a:r>
            <a:r>
              <a:rPr lang="pt-BR" dirty="0" smtClean="0"/>
              <a:t>do problema.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Uma das ferramentas que pode ser utilizada é um </a:t>
            </a:r>
            <a:r>
              <a:rPr lang="pt-BR" b="1" i="1" dirty="0" err="1" smtClean="0"/>
              <a:t>brainstorming</a:t>
            </a:r>
            <a:r>
              <a:rPr lang="pt-BR" b="1" i="1" dirty="0" smtClean="0"/>
              <a:t>,</a:t>
            </a:r>
            <a:r>
              <a:rPr lang="pt-BR" dirty="0" smtClean="0"/>
              <a:t> associada a um </a:t>
            </a:r>
            <a:r>
              <a:rPr lang="pt-BR" b="1" dirty="0" smtClean="0"/>
              <a:t>diagrama de causa e efeito</a:t>
            </a:r>
            <a:r>
              <a:rPr lang="pt-BR" dirty="0" smtClean="0"/>
              <a:t>. 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 bwMode="auto">
          <a:xfrm>
            <a:off x="663463" y="1315529"/>
            <a:ext cx="194105" cy="81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pt-BR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Espaço Reservado para Número de Slide 9"/>
          <p:cNvSpPr txBox="1">
            <a:spLocks/>
          </p:cNvSpPr>
          <p:nvPr/>
        </p:nvSpPr>
        <p:spPr bwMode="auto">
          <a:xfrm>
            <a:off x="-36513" y="6492875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04D61-DB10-40A0-857E-6B3E472683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Fluxograma: Processo 18"/>
          <p:cNvSpPr/>
          <p:nvPr/>
        </p:nvSpPr>
        <p:spPr>
          <a:xfrm>
            <a:off x="1471888" y="1340768"/>
            <a:ext cx="7452000" cy="1659604"/>
          </a:xfrm>
          <a:prstGeom prst="flowChartProcess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71810"/>
            <a:ext cx="445342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Espaço Reservado para Texto 2"/>
          <p:cNvSpPr txBox="1">
            <a:spLocks/>
          </p:cNvSpPr>
          <p:nvPr/>
        </p:nvSpPr>
        <p:spPr>
          <a:xfrm>
            <a:off x="4805136" y="4071942"/>
            <a:ext cx="4087344" cy="1500198"/>
          </a:xfrm>
          <a:prstGeom prst="rect">
            <a:avLst/>
          </a:prstGeom>
        </p:spPr>
        <p:txBody>
          <a:bodyPr/>
          <a:lstStyle/>
          <a:p>
            <a:pPr lvl="0" algn="just">
              <a:spcBef>
                <a:spcPct val="20000"/>
              </a:spcBef>
              <a:defRPr/>
            </a:pPr>
            <a:r>
              <a:rPr lang="pt-BR" dirty="0" smtClean="0"/>
              <a:t>É uma atividade onde um </a:t>
            </a:r>
            <a:r>
              <a:rPr lang="pt-BR" b="1" dirty="0" smtClean="0"/>
              <a:t>grupo</a:t>
            </a:r>
            <a:r>
              <a:rPr lang="pt-BR" dirty="0" smtClean="0"/>
              <a:t> de pessoas se reúne para </a:t>
            </a:r>
            <a:r>
              <a:rPr lang="pt-BR" b="1" dirty="0" smtClean="0"/>
              <a:t>identificar</a:t>
            </a:r>
            <a:r>
              <a:rPr lang="pt-BR" dirty="0" smtClean="0"/>
              <a:t> as </a:t>
            </a:r>
            <a:r>
              <a:rPr lang="pt-BR" b="1" dirty="0" smtClean="0"/>
              <a:t>possíveis causas </a:t>
            </a:r>
            <a:r>
              <a:rPr lang="pt-BR" dirty="0" smtClean="0"/>
              <a:t>de um problema, utilizando-se da </a:t>
            </a:r>
            <a:r>
              <a:rPr lang="pt-BR" b="1" dirty="0" smtClean="0"/>
              <a:t>experiência</a:t>
            </a:r>
            <a:r>
              <a:rPr lang="pt-BR" dirty="0" smtClean="0"/>
              <a:t> dos presentes. </a:t>
            </a:r>
          </a:p>
          <a:p>
            <a:pPr lvl="0" algn="just">
              <a:spcBef>
                <a:spcPct val="20000"/>
              </a:spcBef>
              <a:defRPr/>
            </a:pPr>
            <a:endParaRPr lang="pt-BR" dirty="0" smtClean="0"/>
          </a:p>
        </p:txBody>
      </p:sp>
      <p:sp>
        <p:nvSpPr>
          <p:cNvPr id="24" name="Fluxograma: Processo 23"/>
          <p:cNvSpPr/>
          <p:nvPr/>
        </p:nvSpPr>
        <p:spPr>
          <a:xfrm>
            <a:off x="4786314" y="3786190"/>
            <a:ext cx="4178174" cy="1857388"/>
          </a:xfrm>
          <a:prstGeom prst="flowChartProcess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7" name="Retângulo de cantos arredondados 26"/>
          <p:cNvSpPr/>
          <p:nvPr/>
        </p:nvSpPr>
        <p:spPr>
          <a:xfrm>
            <a:off x="5143504" y="3571876"/>
            <a:ext cx="3528392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upo 33"/>
          <p:cNvGrpSpPr/>
          <p:nvPr/>
        </p:nvGrpSpPr>
        <p:grpSpPr>
          <a:xfrm>
            <a:off x="-758" y="1268760"/>
            <a:ext cx="1608424" cy="1272045"/>
            <a:chOff x="-758" y="1268760"/>
            <a:chExt cx="1608424" cy="1272045"/>
          </a:xfrm>
        </p:grpSpPr>
        <p:sp>
          <p:nvSpPr>
            <p:cNvPr id="13" name="Trapezóide 12"/>
            <p:cNvSpPr/>
            <p:nvPr/>
          </p:nvSpPr>
          <p:spPr>
            <a:xfrm rot="19097189">
              <a:off x="432453" y="1657163"/>
              <a:ext cx="562088" cy="370465"/>
            </a:xfrm>
            <a:prstGeom prst="trapezoid">
              <a:avLst>
                <a:gd name="adj" fmla="val 47556"/>
              </a:avLst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Grupo 36"/>
            <p:cNvGrpSpPr/>
            <p:nvPr/>
          </p:nvGrpSpPr>
          <p:grpSpPr>
            <a:xfrm>
              <a:off x="395536" y="1700808"/>
              <a:ext cx="1212130" cy="839997"/>
              <a:chOff x="-315579" y="1115779"/>
              <a:chExt cx="2592288" cy="1796432"/>
            </a:xfrm>
          </p:grpSpPr>
          <p:graphicFrame>
            <p:nvGraphicFramePr>
              <p:cNvPr id="22" name="Diagrama 21"/>
              <p:cNvGraphicFramePr/>
              <p:nvPr/>
            </p:nvGraphicFramePr>
            <p:xfrm>
              <a:off x="-315579" y="1115779"/>
              <a:ext cx="2592288" cy="17964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25" name="CaixaDeTexto 24"/>
              <p:cNvSpPr txBox="1"/>
              <p:nvPr/>
            </p:nvSpPr>
            <p:spPr bwMode="auto">
              <a:xfrm>
                <a:off x="752682" y="1685317"/>
                <a:ext cx="330200" cy="138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pt-BR" sz="7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15" name="Grupo 36"/>
            <p:cNvGrpSpPr/>
            <p:nvPr/>
          </p:nvGrpSpPr>
          <p:grpSpPr>
            <a:xfrm>
              <a:off x="-758" y="1268760"/>
              <a:ext cx="827584" cy="573510"/>
              <a:chOff x="-315579" y="1115779"/>
              <a:chExt cx="2592288" cy="1796432"/>
            </a:xfrm>
          </p:grpSpPr>
          <p:graphicFrame>
            <p:nvGraphicFramePr>
              <p:cNvPr id="16" name="Diagrama 15"/>
              <p:cNvGraphicFramePr/>
              <p:nvPr/>
            </p:nvGraphicFramePr>
            <p:xfrm>
              <a:off x="-315579" y="1115779"/>
              <a:ext cx="2592288" cy="17964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  <p:sp>
            <p:nvSpPr>
              <p:cNvPr id="18" name="CaixaDeTexto 17"/>
              <p:cNvSpPr txBox="1"/>
              <p:nvPr/>
            </p:nvSpPr>
            <p:spPr bwMode="auto">
              <a:xfrm>
                <a:off x="752682" y="1685317"/>
                <a:ext cx="330200" cy="138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pt-BR" sz="7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Definição das causas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1500166" y="1643050"/>
            <a:ext cx="7429552" cy="1571636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É uma </a:t>
            </a:r>
            <a:r>
              <a:rPr lang="pt-BR" b="1" dirty="0" smtClean="0"/>
              <a:t>ferramenta gráfica</a:t>
            </a:r>
            <a:r>
              <a:rPr lang="pt-BR" dirty="0" smtClean="0"/>
              <a:t>, em forma de </a:t>
            </a:r>
            <a:r>
              <a:rPr lang="pt-BR" b="1" dirty="0" smtClean="0"/>
              <a:t>espinha de peixe</a:t>
            </a:r>
            <a:r>
              <a:rPr lang="pt-BR" dirty="0" smtClean="0"/>
              <a:t>, utilizada para estruturar as </a:t>
            </a:r>
            <a:r>
              <a:rPr lang="pt-BR" b="1" dirty="0" smtClean="0"/>
              <a:t>causas potenciais </a:t>
            </a:r>
            <a:r>
              <a:rPr lang="pt-BR" dirty="0" smtClean="0"/>
              <a:t>de determinado problema.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O </a:t>
            </a:r>
            <a:r>
              <a:rPr lang="pt-BR" b="1" dirty="0" smtClean="0"/>
              <a:t>problema</a:t>
            </a:r>
            <a:r>
              <a:rPr lang="pt-BR" dirty="0" smtClean="0"/>
              <a:t> é disposto na extremidade do diagrama e as </a:t>
            </a:r>
            <a:r>
              <a:rPr lang="pt-BR" b="1" dirty="0" smtClean="0"/>
              <a:t>causas</a:t>
            </a:r>
            <a:r>
              <a:rPr lang="pt-BR" dirty="0" smtClean="0"/>
              <a:t> são distribuídas nas espinhas, </a:t>
            </a:r>
            <a:r>
              <a:rPr lang="pt-BR" b="1" dirty="0" smtClean="0"/>
              <a:t>agrupadas por correlação de assunto</a:t>
            </a:r>
            <a:r>
              <a:rPr lang="pt-BR" dirty="0" smtClean="0"/>
              <a:t>. 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 bwMode="auto">
          <a:xfrm>
            <a:off x="663463" y="1315529"/>
            <a:ext cx="194105" cy="81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pt-BR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Espaço Reservado para Número de Slide 9"/>
          <p:cNvSpPr txBox="1">
            <a:spLocks/>
          </p:cNvSpPr>
          <p:nvPr/>
        </p:nvSpPr>
        <p:spPr bwMode="auto">
          <a:xfrm>
            <a:off x="-36513" y="6492875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04D61-DB10-40A0-857E-6B3E472683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Fluxograma: Processo 18"/>
          <p:cNvSpPr/>
          <p:nvPr/>
        </p:nvSpPr>
        <p:spPr>
          <a:xfrm>
            <a:off x="1471888" y="1340768"/>
            <a:ext cx="7452000" cy="1945356"/>
          </a:xfrm>
          <a:prstGeom prst="flowChartProcess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6615" y="3429000"/>
            <a:ext cx="511077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tângulo de cantos arredondados 23"/>
          <p:cNvSpPr/>
          <p:nvPr/>
        </p:nvSpPr>
        <p:spPr>
          <a:xfrm>
            <a:off x="1687184" y="1138994"/>
            <a:ext cx="3528392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Diagrama de causa e efeito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upo 33"/>
          <p:cNvGrpSpPr/>
          <p:nvPr/>
        </p:nvGrpSpPr>
        <p:grpSpPr>
          <a:xfrm>
            <a:off x="-758" y="1268760"/>
            <a:ext cx="1608424" cy="1272045"/>
            <a:chOff x="-758" y="1268760"/>
            <a:chExt cx="1608424" cy="1272045"/>
          </a:xfrm>
        </p:grpSpPr>
        <p:sp>
          <p:nvSpPr>
            <p:cNvPr id="10" name="Trapezóide 9"/>
            <p:cNvSpPr/>
            <p:nvPr/>
          </p:nvSpPr>
          <p:spPr>
            <a:xfrm rot="19097189">
              <a:off x="432453" y="1657163"/>
              <a:ext cx="562088" cy="370465"/>
            </a:xfrm>
            <a:prstGeom prst="trapezoid">
              <a:avLst>
                <a:gd name="adj" fmla="val 47556"/>
              </a:avLst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Grupo 36"/>
            <p:cNvGrpSpPr/>
            <p:nvPr/>
          </p:nvGrpSpPr>
          <p:grpSpPr>
            <a:xfrm>
              <a:off x="395536" y="1700808"/>
              <a:ext cx="1212130" cy="839997"/>
              <a:chOff x="-315579" y="1115779"/>
              <a:chExt cx="2592288" cy="1796432"/>
            </a:xfrm>
          </p:grpSpPr>
          <p:graphicFrame>
            <p:nvGraphicFramePr>
              <p:cNvPr id="15" name="Diagrama 14"/>
              <p:cNvGraphicFramePr/>
              <p:nvPr/>
            </p:nvGraphicFramePr>
            <p:xfrm>
              <a:off x="-315579" y="1115779"/>
              <a:ext cx="2592288" cy="17964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16" name="CaixaDeTexto 15"/>
              <p:cNvSpPr txBox="1"/>
              <p:nvPr/>
            </p:nvSpPr>
            <p:spPr bwMode="auto">
              <a:xfrm>
                <a:off x="752682" y="1685317"/>
                <a:ext cx="330200" cy="138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pt-BR" sz="7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12" name="Grupo 36"/>
            <p:cNvGrpSpPr/>
            <p:nvPr/>
          </p:nvGrpSpPr>
          <p:grpSpPr>
            <a:xfrm>
              <a:off x="-758" y="1268760"/>
              <a:ext cx="827584" cy="573510"/>
              <a:chOff x="-315579" y="1115779"/>
              <a:chExt cx="2592288" cy="1796432"/>
            </a:xfrm>
          </p:grpSpPr>
          <p:graphicFrame>
            <p:nvGraphicFramePr>
              <p:cNvPr id="13" name="Diagrama 12"/>
              <p:cNvGraphicFramePr/>
              <p:nvPr/>
            </p:nvGraphicFramePr>
            <p:xfrm>
              <a:off x="-315579" y="1115779"/>
              <a:ext cx="2592288" cy="17964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  <p:sp>
            <p:nvSpPr>
              <p:cNvPr id="14" name="CaixaDeTexto 13"/>
              <p:cNvSpPr txBox="1"/>
              <p:nvPr/>
            </p:nvSpPr>
            <p:spPr bwMode="auto">
              <a:xfrm>
                <a:off x="752682" y="1685317"/>
                <a:ext cx="330200" cy="138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pt-BR" sz="7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972144"/>
            <a:ext cx="5040560" cy="304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Priorização de Causas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1462008" y="1319560"/>
            <a:ext cx="7560840" cy="103787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As causas identificadas devem ser pontuadas, levando em consideração a sua importância em relação ao problema. As causas com a maior pontuação serão as </a:t>
            </a:r>
            <a:r>
              <a:rPr lang="pt-BR" b="1" dirty="0" smtClean="0"/>
              <a:t>prioritárias</a:t>
            </a:r>
            <a:r>
              <a:rPr lang="pt-BR" dirty="0" smtClean="0"/>
              <a:t>.</a:t>
            </a:r>
          </a:p>
        </p:txBody>
      </p:sp>
      <p:sp>
        <p:nvSpPr>
          <p:cNvPr id="25" name="Espaço Reservado para Número de Slide 9"/>
          <p:cNvSpPr txBox="1">
            <a:spLocks/>
          </p:cNvSpPr>
          <p:nvPr/>
        </p:nvSpPr>
        <p:spPr bwMode="auto">
          <a:xfrm>
            <a:off x="-36513" y="6492875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04D61-DB10-40A0-857E-6B3E472683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2033666" y="4107528"/>
            <a:ext cx="150062" cy="1433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3153024" y="5035374"/>
            <a:ext cx="133769" cy="1199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3310134" y="2434624"/>
            <a:ext cx="1930623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FF0000"/>
                </a:solidFill>
              </a:rPr>
              <a:t>Causas prioritárias</a:t>
            </a:r>
            <a:endParaRPr lang="pt-BR" sz="1600" b="1" dirty="0">
              <a:solidFill>
                <a:srgbClr val="FF0000"/>
              </a:solidFill>
            </a:endParaRPr>
          </a:p>
        </p:txBody>
      </p:sp>
      <p:cxnSp>
        <p:nvCxnSpPr>
          <p:cNvPr id="16" name="Conector em curva 15"/>
          <p:cNvCxnSpPr>
            <a:stCxn id="12" idx="2"/>
            <a:endCxn id="7" idx="7"/>
          </p:cNvCxnSpPr>
          <p:nvPr/>
        </p:nvCxnSpPr>
        <p:spPr>
          <a:xfrm rot="5400000">
            <a:off x="2540931" y="2393999"/>
            <a:ext cx="1355337" cy="2113694"/>
          </a:xfrm>
          <a:prstGeom prst="curved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em curva 17"/>
          <p:cNvCxnSpPr>
            <a:stCxn id="12" idx="2"/>
            <a:endCxn id="26" idx="0"/>
          </p:cNvCxnSpPr>
          <p:nvPr/>
        </p:nvCxnSpPr>
        <p:spPr>
          <a:xfrm rot="5400000">
            <a:off x="1765968" y="2896144"/>
            <a:ext cx="2632444" cy="2386513"/>
          </a:xfrm>
          <a:prstGeom prst="curved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em curva 19"/>
          <p:cNvCxnSpPr>
            <a:stCxn id="12" idx="2"/>
            <a:endCxn id="9" idx="7"/>
          </p:cNvCxnSpPr>
          <p:nvPr/>
        </p:nvCxnSpPr>
        <p:spPr>
          <a:xfrm rot="5400000">
            <a:off x="2631444" y="3408938"/>
            <a:ext cx="2279763" cy="1008243"/>
          </a:xfrm>
          <a:prstGeom prst="curved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e 25"/>
          <p:cNvSpPr/>
          <p:nvPr/>
        </p:nvSpPr>
        <p:spPr>
          <a:xfrm>
            <a:off x="1822048" y="5405622"/>
            <a:ext cx="133769" cy="1199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Fluxograma: Processo 18"/>
          <p:cNvSpPr/>
          <p:nvPr/>
        </p:nvSpPr>
        <p:spPr>
          <a:xfrm>
            <a:off x="1462008" y="1340768"/>
            <a:ext cx="7560840" cy="1008112"/>
          </a:xfrm>
          <a:prstGeom prst="flowChartProcess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8" name="Espaço Reservado para Texto 2"/>
          <p:cNvSpPr txBox="1">
            <a:spLocks/>
          </p:cNvSpPr>
          <p:nvPr/>
        </p:nvSpPr>
        <p:spPr>
          <a:xfrm>
            <a:off x="5652120" y="3689736"/>
            <a:ext cx="3240360" cy="151216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utilização da ferramenta pode ser substituída, caso exista uma 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 de dados históricos 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 permita a identificação das causas prioritárias.</a:t>
            </a:r>
          </a:p>
        </p:txBody>
      </p:sp>
      <p:sp>
        <p:nvSpPr>
          <p:cNvPr id="23" name="Fluxograma: Processo 22"/>
          <p:cNvSpPr/>
          <p:nvPr/>
        </p:nvSpPr>
        <p:spPr>
          <a:xfrm>
            <a:off x="5652120" y="3662440"/>
            <a:ext cx="3312368" cy="1566760"/>
          </a:xfrm>
          <a:prstGeom prst="flowChartProcess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grpSp>
        <p:nvGrpSpPr>
          <p:cNvPr id="17" name="Grupo 33"/>
          <p:cNvGrpSpPr/>
          <p:nvPr/>
        </p:nvGrpSpPr>
        <p:grpSpPr>
          <a:xfrm>
            <a:off x="-758" y="1268760"/>
            <a:ext cx="1608424" cy="1272045"/>
            <a:chOff x="-758" y="1268760"/>
            <a:chExt cx="1608424" cy="1272045"/>
          </a:xfrm>
        </p:grpSpPr>
        <p:sp>
          <p:nvSpPr>
            <p:cNvPr id="21" name="Trapezóide 20"/>
            <p:cNvSpPr/>
            <p:nvPr/>
          </p:nvSpPr>
          <p:spPr>
            <a:xfrm rot="19097189">
              <a:off x="432453" y="1657163"/>
              <a:ext cx="562088" cy="370465"/>
            </a:xfrm>
            <a:prstGeom prst="trapezoid">
              <a:avLst>
                <a:gd name="adj" fmla="val 47556"/>
              </a:avLst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2" name="Grupo 36"/>
            <p:cNvGrpSpPr/>
            <p:nvPr/>
          </p:nvGrpSpPr>
          <p:grpSpPr>
            <a:xfrm>
              <a:off x="395536" y="1700808"/>
              <a:ext cx="1212130" cy="839997"/>
              <a:chOff x="-315579" y="1115779"/>
              <a:chExt cx="2592288" cy="1796432"/>
            </a:xfrm>
          </p:grpSpPr>
          <p:graphicFrame>
            <p:nvGraphicFramePr>
              <p:cNvPr id="30" name="Diagrama 29"/>
              <p:cNvGraphicFramePr/>
              <p:nvPr/>
            </p:nvGraphicFramePr>
            <p:xfrm>
              <a:off x="-315579" y="1115779"/>
              <a:ext cx="2592288" cy="17964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31" name="CaixaDeTexto 30"/>
              <p:cNvSpPr txBox="1"/>
              <p:nvPr/>
            </p:nvSpPr>
            <p:spPr bwMode="auto">
              <a:xfrm>
                <a:off x="752682" y="1685317"/>
                <a:ext cx="330200" cy="138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pt-BR" sz="7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24" name="Grupo 36"/>
            <p:cNvGrpSpPr/>
            <p:nvPr/>
          </p:nvGrpSpPr>
          <p:grpSpPr>
            <a:xfrm>
              <a:off x="-758" y="1268760"/>
              <a:ext cx="827584" cy="573510"/>
              <a:chOff x="-315579" y="1115779"/>
              <a:chExt cx="2592288" cy="1796432"/>
            </a:xfrm>
          </p:grpSpPr>
          <p:graphicFrame>
            <p:nvGraphicFramePr>
              <p:cNvPr id="27" name="Diagrama 26"/>
              <p:cNvGraphicFramePr/>
              <p:nvPr/>
            </p:nvGraphicFramePr>
            <p:xfrm>
              <a:off x="-315579" y="1115779"/>
              <a:ext cx="2592288" cy="17964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  <p:sp>
            <p:nvSpPr>
              <p:cNvPr id="29" name="CaixaDeTexto 28"/>
              <p:cNvSpPr txBox="1"/>
              <p:nvPr/>
            </p:nvSpPr>
            <p:spPr bwMode="auto">
              <a:xfrm>
                <a:off x="752682" y="1685317"/>
                <a:ext cx="330200" cy="138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pt-BR" sz="7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979712" y="3014176"/>
            <a:ext cx="6768752" cy="2133918"/>
          </a:xfrm>
          <a:prstGeom prst="rect">
            <a:avLst/>
          </a:prstGeom>
          <a:solidFill>
            <a:schemeClr val="tx2"/>
          </a:solidFill>
          <a:ln w="1905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432000" anchor="ctr">
            <a:spAutoFit/>
          </a:bodyPr>
          <a:lstStyle/>
          <a:p>
            <a:pPr algn="ctr">
              <a:spcAft>
                <a:spcPts val="200"/>
              </a:spcAft>
              <a:defRPr/>
            </a:pPr>
            <a:endParaRPr lang="pt-BR" b="1" dirty="0" smtClean="0">
              <a:solidFill>
                <a:schemeClr val="bg1"/>
              </a:solidFill>
              <a:latin typeface="+mj-lt"/>
            </a:endParaRPr>
          </a:p>
          <a:p>
            <a:pPr marL="342900" indent="-342900">
              <a:spcAft>
                <a:spcPts val="200"/>
              </a:spcAft>
              <a:buAutoNum type="arabicPeriod"/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Apresentar a metodologia de acompanhamento de resultados  Endesa</a:t>
            </a:r>
          </a:p>
          <a:p>
            <a:pPr marL="342900" indent="-342900">
              <a:spcAft>
                <a:spcPts val="200"/>
              </a:spcAft>
              <a:buAutoNum type="arabicPeriod"/>
              <a:defRPr/>
            </a:pP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200"/>
              </a:spcAft>
              <a:buFontTx/>
              <a:buAutoNum type="arabicPeriod"/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Capacitar os colaboradores na análise dos resultados e elaboração de materiais de acompanhamento</a:t>
            </a:r>
          </a:p>
          <a:p>
            <a:pPr marL="342900" indent="-342900">
              <a:spcAft>
                <a:spcPts val="200"/>
              </a:spcAft>
              <a:buFontTx/>
              <a:buAutoNum type="arabicPeriod"/>
              <a:defRPr/>
            </a:pP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550" y="0"/>
            <a:ext cx="8172450" cy="836613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7" name="Espaço Reservado para Número de Slide 9"/>
          <p:cNvSpPr txBox="1">
            <a:spLocks/>
          </p:cNvSpPr>
          <p:nvPr/>
        </p:nvSpPr>
        <p:spPr bwMode="auto">
          <a:xfrm>
            <a:off x="-36513" y="6492875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04D61-DB10-40A0-857E-6B3E472683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8" descr="http://sagradasmissoes.tempsite.ws/wp-content/uploads/2011/02/alv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56792"/>
            <a:ext cx="3373432" cy="2769494"/>
          </a:xfrm>
          <a:prstGeom prst="rect">
            <a:avLst/>
          </a:prstGeom>
          <a:noFill/>
          <a:scene3d>
            <a:camera prst="orthographicFront">
              <a:rot lat="0" lon="0" rev="12600000"/>
            </a:camera>
            <a:lightRig rig="threePt" dir="t"/>
          </a:scene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Elaboração de Plano de Ação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ço Reservado para Número de Slide 9"/>
          <p:cNvSpPr txBox="1">
            <a:spLocks/>
          </p:cNvSpPr>
          <p:nvPr/>
        </p:nvSpPr>
        <p:spPr bwMode="auto">
          <a:xfrm>
            <a:off x="-36513" y="6492875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04D61-DB10-40A0-857E-6B3E472683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Picture 2" descr="http://2.bp.blogspot.com/_Hsnzricylio/SvBGayRQwsI/AAAAAAAAARc/RRby0NB0950/s400/Fotolia_ques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4896544" cy="3672408"/>
          </a:xfrm>
          <a:prstGeom prst="rect">
            <a:avLst/>
          </a:prstGeom>
          <a:noFill/>
        </p:spPr>
      </p:pic>
      <p:sp>
        <p:nvSpPr>
          <p:cNvPr id="18" name="CaixaDeTexto 17"/>
          <p:cNvSpPr txBox="1"/>
          <p:nvPr/>
        </p:nvSpPr>
        <p:spPr>
          <a:xfrm>
            <a:off x="5580112" y="3068960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GungsuhChe" pitchFamily="49" charset="-127"/>
              </a:rPr>
              <a:t>E como elaborar um Plano de Ação?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ea typeface="Gungsuh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/>
          <p:cNvSpPr/>
          <p:nvPr/>
        </p:nvSpPr>
        <p:spPr>
          <a:xfrm>
            <a:off x="7956376" y="5863624"/>
            <a:ext cx="1187624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Definição e  priorização de medidas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1457545" y="1340768"/>
            <a:ext cx="7561535" cy="1872208"/>
          </a:xfrm>
        </p:spPr>
        <p:txBody>
          <a:bodyPr/>
          <a:lstStyle/>
          <a:p>
            <a:pPr marL="0" lvl="0" indent="0" algn="just">
              <a:buNone/>
            </a:pPr>
            <a:r>
              <a:rPr lang="pt-BR" dirty="0" smtClean="0"/>
              <a:t>Após a definição das causas </a:t>
            </a:r>
            <a:r>
              <a:rPr lang="pt-BR" b="1" dirty="0" smtClean="0"/>
              <a:t>prioritárias</a:t>
            </a:r>
            <a:r>
              <a:rPr lang="pt-BR" dirty="0" smtClean="0"/>
              <a:t>, devem ser estabelecidas as </a:t>
            </a:r>
            <a:r>
              <a:rPr lang="pt-BR" b="1" dirty="0" smtClean="0"/>
              <a:t>medidas</a:t>
            </a:r>
            <a:r>
              <a:rPr lang="pt-BR" dirty="0" smtClean="0"/>
              <a:t> a serem tomadas para</a:t>
            </a:r>
            <a:r>
              <a:rPr lang="pt-BR" b="1" dirty="0" smtClean="0"/>
              <a:t> eliminação </a:t>
            </a:r>
            <a:r>
              <a:rPr lang="pt-BR" dirty="0" smtClean="0"/>
              <a:t>das mesmas. </a:t>
            </a:r>
          </a:p>
          <a:p>
            <a:pPr marL="0" lvl="0" indent="0" algn="just">
              <a:buNone/>
            </a:pPr>
            <a:endParaRPr lang="pt-BR" dirty="0" smtClean="0"/>
          </a:p>
          <a:p>
            <a:pPr marL="0" lvl="0" indent="0" algn="just">
              <a:buNone/>
            </a:pPr>
            <a:r>
              <a:rPr lang="pt-BR" dirty="0" smtClean="0"/>
              <a:t>As medidas devem ser </a:t>
            </a:r>
            <a:r>
              <a:rPr lang="pt-BR" b="1" dirty="0" smtClean="0"/>
              <a:t>priorizadas</a:t>
            </a:r>
            <a:r>
              <a:rPr lang="pt-BR" dirty="0" smtClean="0"/>
              <a:t> segundo critérios a serem definidos pelo Responsável e sua equipe. Ex: custo, facilidade de implementação, prazo, impacto, entre outros.</a:t>
            </a:r>
          </a:p>
          <a:p>
            <a:pPr marL="0" lvl="0" indent="0" algn="just">
              <a:buNone/>
            </a:pPr>
            <a:endParaRPr lang="pt-BR" dirty="0"/>
          </a:p>
        </p:txBody>
      </p:sp>
      <p:sp>
        <p:nvSpPr>
          <p:cNvPr id="11" name="Fluxograma: Processo 10"/>
          <p:cNvSpPr/>
          <p:nvPr/>
        </p:nvSpPr>
        <p:spPr>
          <a:xfrm>
            <a:off x="755576" y="3356992"/>
            <a:ext cx="3384376" cy="3096344"/>
          </a:xfrm>
          <a:prstGeom prst="flowChartProcess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827584" y="5180999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dirty="0" smtClean="0"/>
              <a:t>Deve haver uma </a:t>
            </a:r>
            <a:r>
              <a:rPr lang="pt-BR" b="1" dirty="0" smtClean="0"/>
              <a:t>discussão</a:t>
            </a:r>
            <a:r>
              <a:rPr lang="pt-BR" dirty="0" smtClean="0"/>
              <a:t>, para que se cheguem às </a:t>
            </a:r>
            <a:r>
              <a:rPr lang="pt-BR" b="1" dirty="0" smtClean="0"/>
              <a:t>melhores medidas </a:t>
            </a:r>
            <a:r>
              <a:rPr lang="pt-BR" dirty="0" smtClean="0"/>
              <a:t>possíveis para o tratamento das causas. 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2360" y="4485370"/>
            <a:ext cx="14382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luxograma: Processo 18"/>
          <p:cNvSpPr/>
          <p:nvPr/>
        </p:nvSpPr>
        <p:spPr>
          <a:xfrm>
            <a:off x="5580112" y="3356992"/>
            <a:ext cx="3384376" cy="3096344"/>
          </a:xfrm>
          <a:prstGeom prst="flowChartProcess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5558264" y="5807005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Cada causa pode ter </a:t>
            </a:r>
            <a:r>
              <a:rPr lang="pt-BR" b="1" dirty="0" smtClean="0"/>
              <a:t>uma</a:t>
            </a:r>
            <a:r>
              <a:rPr lang="pt-BR" dirty="0" smtClean="0"/>
              <a:t> ou </a:t>
            </a:r>
            <a:r>
              <a:rPr lang="pt-BR" b="1" dirty="0" smtClean="0"/>
              <a:t>mais medidas</a:t>
            </a:r>
            <a:r>
              <a:rPr lang="pt-BR" dirty="0" smtClean="0"/>
              <a:t> associadas.</a:t>
            </a:r>
            <a:endParaRPr lang="pt-B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0691" y="3408040"/>
            <a:ext cx="14382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2360" y="3993189"/>
            <a:ext cx="14382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456" y="4209213"/>
            <a:ext cx="14382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6173" y="5208240"/>
            <a:ext cx="14382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8221" y="5424264"/>
            <a:ext cx="14382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Espaço Reservado para Número de Slide 9"/>
          <p:cNvSpPr txBox="1">
            <a:spLocks/>
          </p:cNvSpPr>
          <p:nvPr/>
        </p:nvSpPr>
        <p:spPr bwMode="auto">
          <a:xfrm>
            <a:off x="35495" y="6204843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04D61-DB10-40A0-857E-6B3E472683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Seta para a direita 30"/>
          <p:cNvSpPr/>
          <p:nvPr/>
        </p:nvSpPr>
        <p:spPr>
          <a:xfrm>
            <a:off x="4537154" y="4470070"/>
            <a:ext cx="610910" cy="61511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endParaRPr lang="pt-B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6" descr="http://www.cannonadvertisingblog.com/wp-content/uploads/2011/06/81.jpg"/>
          <p:cNvPicPr>
            <a:picLocks noChangeAspect="1" noChangeArrowheads="1"/>
          </p:cNvPicPr>
          <p:nvPr/>
        </p:nvPicPr>
        <p:blipFill>
          <a:blip r:embed="rId4" cstate="print"/>
          <a:srcRect t="9574"/>
          <a:stretch>
            <a:fillRect/>
          </a:stretch>
        </p:blipFill>
        <p:spPr bwMode="auto">
          <a:xfrm>
            <a:off x="998896" y="3442648"/>
            <a:ext cx="2880320" cy="1728192"/>
          </a:xfrm>
          <a:prstGeom prst="rect">
            <a:avLst/>
          </a:prstGeom>
          <a:noFill/>
        </p:spPr>
      </p:pic>
      <p:sp>
        <p:nvSpPr>
          <p:cNvPr id="23" name="Fluxograma: Processo 22"/>
          <p:cNvSpPr/>
          <p:nvPr/>
        </p:nvSpPr>
        <p:spPr>
          <a:xfrm>
            <a:off x="1458240" y="1340768"/>
            <a:ext cx="7560840" cy="1872208"/>
          </a:xfrm>
          <a:prstGeom prst="flowChartProcess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grpSp>
        <p:nvGrpSpPr>
          <p:cNvPr id="4" name="Grupo 33"/>
          <p:cNvGrpSpPr/>
          <p:nvPr/>
        </p:nvGrpSpPr>
        <p:grpSpPr>
          <a:xfrm>
            <a:off x="-758" y="1268760"/>
            <a:ext cx="1608424" cy="1272045"/>
            <a:chOff x="-758" y="1268760"/>
            <a:chExt cx="1608424" cy="1272045"/>
          </a:xfrm>
        </p:grpSpPr>
        <p:sp>
          <p:nvSpPr>
            <p:cNvPr id="35" name="Trapezóide 34"/>
            <p:cNvSpPr/>
            <p:nvPr/>
          </p:nvSpPr>
          <p:spPr>
            <a:xfrm rot="19097189">
              <a:off x="432453" y="1657163"/>
              <a:ext cx="562088" cy="370465"/>
            </a:xfrm>
            <a:prstGeom prst="trapezoid">
              <a:avLst>
                <a:gd name="adj" fmla="val 47556"/>
              </a:avLst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5" name="Grupo 36"/>
            <p:cNvGrpSpPr/>
            <p:nvPr/>
          </p:nvGrpSpPr>
          <p:grpSpPr>
            <a:xfrm>
              <a:off x="395536" y="1700808"/>
              <a:ext cx="1212130" cy="839997"/>
              <a:chOff x="-315579" y="1115779"/>
              <a:chExt cx="2592288" cy="1796432"/>
            </a:xfrm>
          </p:grpSpPr>
          <p:graphicFrame>
            <p:nvGraphicFramePr>
              <p:cNvPr id="40" name="Diagrama 39"/>
              <p:cNvGraphicFramePr/>
              <p:nvPr/>
            </p:nvGraphicFramePr>
            <p:xfrm>
              <a:off x="-315579" y="1115779"/>
              <a:ext cx="2592288" cy="17964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  <p:sp>
            <p:nvSpPr>
              <p:cNvPr id="41" name="CaixaDeTexto 40"/>
              <p:cNvSpPr txBox="1"/>
              <p:nvPr/>
            </p:nvSpPr>
            <p:spPr bwMode="auto">
              <a:xfrm>
                <a:off x="752682" y="1685317"/>
                <a:ext cx="330200" cy="138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pt-BR" sz="7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6" name="Grupo 36"/>
            <p:cNvGrpSpPr/>
            <p:nvPr/>
          </p:nvGrpSpPr>
          <p:grpSpPr>
            <a:xfrm>
              <a:off x="-758" y="1268760"/>
              <a:ext cx="827584" cy="573510"/>
              <a:chOff x="-315579" y="1115779"/>
              <a:chExt cx="2592288" cy="1796432"/>
            </a:xfrm>
          </p:grpSpPr>
          <p:graphicFrame>
            <p:nvGraphicFramePr>
              <p:cNvPr id="38" name="Diagrama 37"/>
              <p:cNvGraphicFramePr/>
              <p:nvPr/>
            </p:nvGraphicFramePr>
            <p:xfrm>
              <a:off x="-315579" y="1115779"/>
              <a:ext cx="2592288" cy="17964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0" r:lo="rId11" r:qs="rId12" r:cs="rId13"/>
              </a:graphicData>
            </a:graphic>
          </p:graphicFrame>
          <p:sp>
            <p:nvSpPr>
              <p:cNvPr id="39" name="CaixaDeTexto 38"/>
              <p:cNvSpPr txBox="1"/>
              <p:nvPr/>
            </p:nvSpPr>
            <p:spPr bwMode="auto">
              <a:xfrm>
                <a:off x="752682" y="1685317"/>
                <a:ext cx="330200" cy="138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pt-BR" sz="7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8086744" y="5863624"/>
            <a:ext cx="1043608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A matriz 5W1H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spaço Reservado para Número de Slide 9"/>
          <p:cNvSpPr txBox="1">
            <a:spLocks/>
          </p:cNvSpPr>
          <p:nvPr/>
        </p:nvSpPr>
        <p:spPr bwMode="auto">
          <a:xfrm>
            <a:off x="-36513" y="6492875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04D61-DB10-40A0-857E-6B3E472683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6" y="2911009"/>
            <a:ext cx="9057778" cy="253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Espaço Reservado para Texto 2"/>
          <p:cNvSpPr txBox="1">
            <a:spLocks/>
          </p:cNvSpPr>
          <p:nvPr/>
        </p:nvSpPr>
        <p:spPr>
          <a:xfrm>
            <a:off x="1491682" y="1463050"/>
            <a:ext cx="7562230" cy="72042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 </a:t>
            </a:r>
            <a:r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cada medida</a:t>
            </a:r>
            <a:r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definida como </a:t>
            </a:r>
            <a:r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prioritária</a:t>
            </a:r>
            <a:r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deve ser elaborado um </a:t>
            </a:r>
            <a:r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plano de ação no formato 5W1H</a:t>
            </a:r>
            <a:r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conforme modelo abaixo: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aixaDeTexto 19"/>
          <p:cNvSpPr txBox="1"/>
          <p:nvPr/>
        </p:nvSpPr>
        <p:spPr bwMode="auto">
          <a:xfrm>
            <a:off x="804182" y="1827969"/>
            <a:ext cx="194105" cy="81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pt-BR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Fluxograma: Processo 20"/>
          <p:cNvSpPr/>
          <p:nvPr/>
        </p:nvSpPr>
        <p:spPr>
          <a:xfrm>
            <a:off x="1493072" y="1340768"/>
            <a:ext cx="7560840" cy="1044000"/>
          </a:xfrm>
          <a:prstGeom prst="flowChartProcess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pt-BR" dirty="0"/>
          </a:p>
        </p:txBody>
      </p:sp>
      <p:grpSp>
        <p:nvGrpSpPr>
          <p:cNvPr id="3" name="Grupo 21"/>
          <p:cNvGrpSpPr/>
          <p:nvPr/>
        </p:nvGrpSpPr>
        <p:grpSpPr>
          <a:xfrm>
            <a:off x="-758" y="1268760"/>
            <a:ext cx="1608424" cy="1272045"/>
            <a:chOff x="-758" y="1268760"/>
            <a:chExt cx="1608424" cy="1272045"/>
          </a:xfrm>
        </p:grpSpPr>
        <p:sp>
          <p:nvSpPr>
            <p:cNvPr id="23" name="Trapezóide 22"/>
            <p:cNvSpPr/>
            <p:nvPr/>
          </p:nvSpPr>
          <p:spPr>
            <a:xfrm rot="19097189">
              <a:off x="432453" y="1657163"/>
              <a:ext cx="562088" cy="370465"/>
            </a:xfrm>
            <a:prstGeom prst="trapezoid">
              <a:avLst>
                <a:gd name="adj" fmla="val 47556"/>
              </a:avLst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" name="Grupo 36"/>
            <p:cNvGrpSpPr/>
            <p:nvPr/>
          </p:nvGrpSpPr>
          <p:grpSpPr>
            <a:xfrm>
              <a:off x="395536" y="1700808"/>
              <a:ext cx="1212130" cy="839997"/>
              <a:chOff x="-315579" y="1115779"/>
              <a:chExt cx="2592288" cy="1796432"/>
            </a:xfrm>
          </p:grpSpPr>
          <p:graphicFrame>
            <p:nvGraphicFramePr>
              <p:cNvPr id="28" name="Diagrama 27"/>
              <p:cNvGraphicFramePr/>
              <p:nvPr/>
            </p:nvGraphicFramePr>
            <p:xfrm>
              <a:off x="-315579" y="1115779"/>
              <a:ext cx="2592288" cy="17964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  <p:sp>
            <p:nvSpPr>
              <p:cNvPr id="29" name="CaixaDeTexto 28"/>
              <p:cNvSpPr txBox="1"/>
              <p:nvPr/>
            </p:nvSpPr>
            <p:spPr bwMode="auto">
              <a:xfrm>
                <a:off x="752682" y="1685317"/>
                <a:ext cx="330200" cy="138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pt-BR" sz="7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5" name="Grupo 36"/>
            <p:cNvGrpSpPr/>
            <p:nvPr/>
          </p:nvGrpSpPr>
          <p:grpSpPr>
            <a:xfrm>
              <a:off x="-758" y="1268760"/>
              <a:ext cx="827584" cy="573510"/>
              <a:chOff x="-315579" y="1115779"/>
              <a:chExt cx="2592288" cy="1796432"/>
            </a:xfrm>
          </p:grpSpPr>
          <p:graphicFrame>
            <p:nvGraphicFramePr>
              <p:cNvPr id="26" name="Diagrama 25"/>
              <p:cNvGraphicFramePr/>
              <p:nvPr/>
            </p:nvGraphicFramePr>
            <p:xfrm>
              <a:off x="-315579" y="1115779"/>
              <a:ext cx="2592288" cy="17964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0" r:lo="rId11" r:qs="rId12" r:cs="rId13"/>
              </a:graphicData>
            </a:graphic>
          </p:graphicFrame>
          <p:sp>
            <p:nvSpPr>
              <p:cNvPr id="27" name="CaixaDeTexto 26"/>
              <p:cNvSpPr txBox="1"/>
              <p:nvPr/>
            </p:nvSpPr>
            <p:spPr bwMode="auto">
              <a:xfrm>
                <a:off x="752682" y="1685317"/>
                <a:ext cx="330200" cy="138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pt-BR" sz="7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EAA7A2-CC17-4EFF-9684-6317D15968D9}" type="slidenum">
              <a:rPr lang="pt-BR" smtClean="0"/>
              <a:pPr>
                <a:defRPr/>
              </a:pPr>
              <a:t>43</a:t>
            </a:fld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71550" y="0"/>
            <a:ext cx="8172450" cy="836613"/>
          </a:xfrm>
        </p:spPr>
        <p:txBody>
          <a:bodyPr/>
          <a:lstStyle/>
          <a:p>
            <a:pPr algn="r"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Acompanhamento do Plano de Ação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763688" y="1772816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lvl="0" indent="-88900" algn="ctr">
              <a:spcBef>
                <a:spcPts val="1200"/>
              </a:spcBef>
            </a:pPr>
            <a:r>
              <a:rPr lang="pt-BR" sz="2200" dirty="0" smtClean="0"/>
              <a:t>Uma vez elaborado o Plano de Ação, a execução das ações estabelecidas deve ser </a:t>
            </a:r>
            <a:r>
              <a:rPr lang="pt-BR" sz="2400" b="1" dirty="0" smtClean="0"/>
              <a:t>acompanhada</a:t>
            </a:r>
            <a:r>
              <a:rPr lang="pt-BR" sz="2400" dirty="0" smtClean="0">
                <a:solidFill>
                  <a:srgbClr val="17375E"/>
                </a:solidFill>
              </a:rPr>
              <a:t> </a:t>
            </a:r>
            <a:r>
              <a:rPr lang="pt-BR" sz="2200" dirty="0" smtClean="0"/>
              <a:t>ao longo do período.</a:t>
            </a:r>
          </a:p>
        </p:txBody>
      </p:sp>
      <p:sp>
        <p:nvSpPr>
          <p:cNvPr id="15" name="Espaço Reservado para Texto 2"/>
          <p:cNvSpPr txBox="1">
            <a:spLocks/>
          </p:cNvSpPr>
          <p:nvPr/>
        </p:nvSpPr>
        <p:spPr>
          <a:xfrm>
            <a:off x="942880" y="4292714"/>
            <a:ext cx="7200800" cy="1872590"/>
          </a:xfrm>
          <a:prstGeom prst="rect">
            <a:avLst/>
          </a:prstGeom>
        </p:spPr>
        <p:txBody>
          <a:bodyPr/>
          <a:lstStyle/>
          <a:p>
            <a:pPr lvl="0" algn="just">
              <a:spcBef>
                <a:spcPct val="20000"/>
              </a:spcBef>
            </a:pPr>
            <a:r>
              <a:rPr lang="pt-BR" dirty="0" smtClean="0"/>
              <a:t>O status de cada ação deve ser atualizado tendo em vista a </a:t>
            </a:r>
            <a:r>
              <a:rPr lang="pt-BR" b="1" dirty="0" smtClean="0"/>
              <a:t>data atual </a:t>
            </a:r>
            <a:r>
              <a:rPr lang="pt-BR" dirty="0" smtClean="0"/>
              <a:t>e a </a:t>
            </a:r>
            <a:r>
              <a:rPr lang="pt-BR" b="1" dirty="0" smtClean="0"/>
              <a:t>data prevista de conclusão. </a:t>
            </a:r>
          </a:p>
          <a:p>
            <a:pPr lvl="0" algn="just">
              <a:spcBef>
                <a:spcPct val="20000"/>
              </a:spcBef>
            </a:pPr>
            <a:r>
              <a:rPr lang="pt-BR" dirty="0" smtClean="0"/>
              <a:t>O </a:t>
            </a:r>
            <a:r>
              <a:rPr lang="pt-BR" dirty="0" err="1" smtClean="0"/>
              <a:t>follow</a:t>
            </a:r>
            <a:r>
              <a:rPr lang="pt-BR" dirty="0" smtClean="0"/>
              <a:t> </a:t>
            </a:r>
            <a:r>
              <a:rPr lang="pt-BR" dirty="0" err="1" smtClean="0"/>
              <a:t>up</a:t>
            </a:r>
            <a:r>
              <a:rPr lang="pt-BR" dirty="0" smtClean="0"/>
              <a:t> deve ser realizado com o </a:t>
            </a:r>
            <a:r>
              <a:rPr lang="pt-BR" b="1" dirty="0" smtClean="0"/>
              <a:t>responsável</a:t>
            </a:r>
            <a:r>
              <a:rPr lang="pt-BR" dirty="0" smtClean="0"/>
              <a:t> pela execução </a:t>
            </a:r>
            <a:r>
              <a:rPr lang="pt-BR" b="1" dirty="0" smtClean="0"/>
              <a:t>de cada ação.</a:t>
            </a:r>
          </a:p>
          <a:p>
            <a:pPr lvl="0" algn="just">
              <a:spcBef>
                <a:spcPct val="20000"/>
              </a:spcBef>
            </a:pPr>
            <a:r>
              <a:rPr lang="pt-BR" dirty="0" smtClean="0"/>
              <a:t>A </a:t>
            </a:r>
            <a:r>
              <a:rPr lang="pt-BR" b="1" dirty="0" smtClean="0"/>
              <a:t>eficácia</a:t>
            </a:r>
            <a:r>
              <a:rPr lang="pt-BR" dirty="0" smtClean="0"/>
              <a:t> de cada ação será confirmada no momento de </a:t>
            </a:r>
            <a:r>
              <a:rPr lang="pt-BR" b="1" dirty="0" smtClean="0"/>
              <a:t>verificação</a:t>
            </a:r>
            <a:r>
              <a:rPr lang="pt-BR" dirty="0" smtClean="0"/>
              <a:t> </a:t>
            </a:r>
            <a:r>
              <a:rPr lang="pt-BR" b="1" dirty="0" smtClean="0"/>
              <a:t>dos resultados.</a:t>
            </a:r>
          </a:p>
          <a:p>
            <a:pPr lvl="0" algn="just">
              <a:spcBef>
                <a:spcPct val="20000"/>
              </a:spcBef>
            </a:pPr>
            <a:endParaRPr lang="pt-BR" dirty="0" smtClean="0"/>
          </a:p>
        </p:txBody>
      </p:sp>
      <p:sp>
        <p:nvSpPr>
          <p:cNvPr id="16" name="Fluxograma: Processo 15"/>
          <p:cNvSpPr/>
          <p:nvPr/>
        </p:nvSpPr>
        <p:spPr>
          <a:xfrm>
            <a:off x="857224" y="4221088"/>
            <a:ext cx="7416000" cy="2016224"/>
          </a:xfrm>
          <a:prstGeom prst="flowChartProcess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17" name="Picture 10" descr="http://www.georg-brzezina.de/images/Fotolia_15998379_X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764704"/>
            <a:ext cx="3295650" cy="3295651"/>
          </a:xfrm>
          <a:prstGeom prst="rect">
            <a:avLst/>
          </a:prstGeom>
          <a:noFill/>
        </p:spPr>
      </p:pic>
      <p:grpSp>
        <p:nvGrpSpPr>
          <p:cNvPr id="18" name="Grupo 17"/>
          <p:cNvGrpSpPr/>
          <p:nvPr/>
        </p:nvGrpSpPr>
        <p:grpSpPr>
          <a:xfrm>
            <a:off x="-758" y="1268760"/>
            <a:ext cx="1608424" cy="1272045"/>
            <a:chOff x="-758" y="1268760"/>
            <a:chExt cx="1608424" cy="1272045"/>
          </a:xfrm>
        </p:grpSpPr>
        <p:sp>
          <p:nvSpPr>
            <p:cNvPr id="19" name="Trapezóide 18"/>
            <p:cNvSpPr/>
            <p:nvPr/>
          </p:nvSpPr>
          <p:spPr>
            <a:xfrm rot="19097189">
              <a:off x="432453" y="1657163"/>
              <a:ext cx="562088" cy="370465"/>
            </a:xfrm>
            <a:prstGeom prst="trapezoid">
              <a:avLst>
                <a:gd name="adj" fmla="val 47556"/>
              </a:avLst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0" name="Grupo 36"/>
            <p:cNvGrpSpPr/>
            <p:nvPr/>
          </p:nvGrpSpPr>
          <p:grpSpPr>
            <a:xfrm>
              <a:off x="395536" y="1700808"/>
              <a:ext cx="1212130" cy="839997"/>
              <a:chOff x="-315579" y="1115779"/>
              <a:chExt cx="2592288" cy="1796432"/>
            </a:xfrm>
          </p:grpSpPr>
          <p:graphicFrame>
            <p:nvGraphicFramePr>
              <p:cNvPr id="24" name="Diagrama 23"/>
              <p:cNvGraphicFramePr/>
              <p:nvPr/>
            </p:nvGraphicFramePr>
            <p:xfrm>
              <a:off x="-315579" y="1115779"/>
              <a:ext cx="2592288" cy="17964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25" name="CaixaDeTexto 24"/>
              <p:cNvSpPr txBox="1"/>
              <p:nvPr/>
            </p:nvSpPr>
            <p:spPr bwMode="auto">
              <a:xfrm>
                <a:off x="752682" y="1685317"/>
                <a:ext cx="330200" cy="138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pt-BR" sz="7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21" name="Grupo 36"/>
            <p:cNvGrpSpPr/>
            <p:nvPr/>
          </p:nvGrpSpPr>
          <p:grpSpPr>
            <a:xfrm>
              <a:off x="-758" y="1268760"/>
              <a:ext cx="827584" cy="573510"/>
              <a:chOff x="-315579" y="1115779"/>
              <a:chExt cx="2592288" cy="1796432"/>
            </a:xfrm>
          </p:grpSpPr>
          <p:graphicFrame>
            <p:nvGraphicFramePr>
              <p:cNvPr id="22" name="Diagrama 21"/>
              <p:cNvGraphicFramePr/>
              <p:nvPr/>
            </p:nvGraphicFramePr>
            <p:xfrm>
              <a:off x="-315579" y="1115779"/>
              <a:ext cx="2592288" cy="17964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  <p:sp>
            <p:nvSpPr>
              <p:cNvPr id="23" name="CaixaDeTexto 22"/>
              <p:cNvSpPr txBox="1"/>
              <p:nvPr/>
            </p:nvSpPr>
            <p:spPr bwMode="auto">
              <a:xfrm>
                <a:off x="752682" y="1685317"/>
                <a:ext cx="330200" cy="138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pt-BR" sz="7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8388424" y="5661248"/>
            <a:ext cx="136815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Relatório das Três Gerações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spaço Reservado para Número de Slide 9"/>
          <p:cNvSpPr txBox="1">
            <a:spLocks/>
          </p:cNvSpPr>
          <p:nvPr/>
        </p:nvSpPr>
        <p:spPr bwMode="auto">
          <a:xfrm>
            <a:off x="-36513" y="6492875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04D61-DB10-40A0-857E-6B3E472683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7898016" y="2708920"/>
            <a:ext cx="1187624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 bwMode="auto">
          <a:xfrm>
            <a:off x="804182" y="1827969"/>
            <a:ext cx="194105" cy="81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pt-BR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1457545" y="1340768"/>
            <a:ext cx="7561535" cy="216024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Se o </a:t>
            </a:r>
            <a:r>
              <a:rPr lang="pt-BR" b="1" dirty="0" smtClean="0"/>
              <a:t>plano de ação </a:t>
            </a:r>
            <a:r>
              <a:rPr lang="pt-BR" dirty="0" smtClean="0"/>
              <a:t>tiver sido insuficiente para solucionar o problema, é preciso um </a:t>
            </a:r>
            <a:r>
              <a:rPr lang="pt-BR" b="1" dirty="0" smtClean="0"/>
              <a:t>plano de ação complementar </a:t>
            </a:r>
            <a:r>
              <a:rPr lang="pt-BR" dirty="0" smtClean="0"/>
              <a:t>que permita girar novamente o ciclo PDCA.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 Isto pode ser feito por meio do </a:t>
            </a:r>
            <a:r>
              <a:rPr lang="pt-BR" b="1" dirty="0" smtClean="0"/>
              <a:t>Relatório das Três Gerações</a:t>
            </a:r>
            <a:r>
              <a:rPr lang="pt-BR" dirty="0" smtClean="0"/>
              <a:t>, que aborda o que foi </a:t>
            </a:r>
            <a:r>
              <a:rPr lang="fr-FR" dirty="0" smtClean="0"/>
              <a:t>planejado (</a:t>
            </a:r>
            <a:r>
              <a:rPr lang="fr-FR" b="1" dirty="0" smtClean="0"/>
              <a:t>passado</a:t>
            </a:r>
            <a:r>
              <a:rPr lang="fr-FR" dirty="0" smtClean="0"/>
              <a:t>), executado, os resultados</a:t>
            </a:r>
            <a:r>
              <a:rPr lang="pt-BR" dirty="0" smtClean="0"/>
              <a:t>, causas do problema</a:t>
            </a:r>
            <a:r>
              <a:rPr lang="fr-FR" dirty="0" smtClean="0"/>
              <a:t> (</a:t>
            </a:r>
            <a:r>
              <a:rPr lang="fr-FR" b="1" dirty="0" smtClean="0"/>
              <a:t>presente</a:t>
            </a:r>
            <a:r>
              <a:rPr lang="fr-FR" dirty="0" smtClean="0"/>
              <a:t>) e a proposição para resolver as causas do problema (</a:t>
            </a:r>
            <a:r>
              <a:rPr lang="fr-FR" b="1" dirty="0" smtClean="0"/>
              <a:t>futuro</a:t>
            </a:r>
            <a:r>
              <a:rPr lang="fr-FR" dirty="0" smtClean="0"/>
              <a:t>). </a:t>
            </a:r>
            <a:endParaRPr lang="pt-BR" dirty="0" smtClean="0"/>
          </a:p>
          <a:p>
            <a:pPr marL="0" lvl="0" indent="0" algn="just">
              <a:buNone/>
            </a:pPr>
            <a:endParaRPr lang="pt-BR" dirty="0" smtClean="0"/>
          </a:p>
          <a:p>
            <a:pPr marL="0" lvl="0" indent="0" algn="just">
              <a:buNone/>
            </a:pPr>
            <a:endParaRPr lang="pt-BR" dirty="0" smtClean="0"/>
          </a:p>
          <a:p>
            <a:pPr marL="0" lvl="0" indent="0" algn="just">
              <a:buNone/>
            </a:pPr>
            <a:endParaRPr lang="pt-BR" dirty="0"/>
          </a:p>
        </p:txBody>
      </p:sp>
      <p:sp>
        <p:nvSpPr>
          <p:cNvPr id="22" name="Fluxograma: Processo 21"/>
          <p:cNvSpPr/>
          <p:nvPr/>
        </p:nvSpPr>
        <p:spPr>
          <a:xfrm>
            <a:off x="1458240" y="1340768"/>
            <a:ext cx="7560840" cy="2016224"/>
          </a:xfrm>
          <a:prstGeom prst="flowChartProcess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24" name="Imagem 23"/>
          <p:cNvPicPr/>
          <p:nvPr/>
        </p:nvPicPr>
        <p:blipFill>
          <a:blip r:embed="rId3" cstate="print"/>
          <a:srcRect l="1313" t="4482" r="1504" b="3630"/>
          <a:stretch>
            <a:fillRect/>
          </a:stretch>
        </p:blipFill>
        <p:spPr bwMode="auto">
          <a:xfrm>
            <a:off x="323528" y="3573016"/>
            <a:ext cx="547260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upo 29"/>
          <p:cNvGrpSpPr/>
          <p:nvPr/>
        </p:nvGrpSpPr>
        <p:grpSpPr>
          <a:xfrm>
            <a:off x="6273794" y="4040689"/>
            <a:ext cx="2834710" cy="2952328"/>
            <a:chOff x="6502451" y="3861048"/>
            <a:chExt cx="2834710" cy="2952328"/>
          </a:xfrm>
        </p:grpSpPr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02451" y="3861048"/>
              <a:ext cx="2582303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Espaço Reservado para Texto 2"/>
            <p:cNvSpPr txBox="1">
              <a:spLocks/>
            </p:cNvSpPr>
            <p:nvPr/>
          </p:nvSpPr>
          <p:spPr>
            <a:xfrm>
              <a:off x="6672865" y="4941168"/>
              <a:ext cx="2664296" cy="1512168"/>
            </a:xfrm>
            <a:prstGeom prst="rect">
              <a:avLst/>
            </a:prstGeom>
          </p:spPr>
          <p:txBody>
            <a:bodyPr/>
            <a:lstStyle/>
            <a:p>
              <a:pPr lvl="0" algn="ctr"/>
              <a:r>
                <a:rPr lang="pt-BR" sz="1500" dirty="0" smtClean="0"/>
                <a:t>É necessário fazer um </a:t>
              </a:r>
            </a:p>
            <a:p>
              <a:pPr lvl="0" algn="ctr"/>
              <a:r>
                <a:rPr lang="pt-BR" sz="1500" dirty="0" smtClean="0"/>
                <a:t>Relatório das Três </a:t>
              </a:r>
            </a:p>
            <a:p>
              <a:pPr lvl="0" algn="ctr"/>
              <a:r>
                <a:rPr lang="pt-BR" sz="1500" dirty="0" smtClean="0"/>
                <a:t>Gerações para cada </a:t>
              </a:r>
            </a:p>
            <a:p>
              <a:pPr lvl="0" algn="ctr"/>
              <a:r>
                <a:rPr lang="pt-BR" sz="1500" dirty="0" smtClean="0"/>
                <a:t>meta traçada que </a:t>
              </a:r>
              <a:r>
                <a:rPr lang="pt-BR" sz="1500" b="1" dirty="0" smtClean="0">
                  <a:solidFill>
                    <a:srgbClr val="C00000"/>
                  </a:solidFill>
                </a:rPr>
                <a:t>não</a:t>
              </a:r>
              <a:r>
                <a:rPr lang="pt-BR" sz="1500" dirty="0" smtClean="0"/>
                <a:t> </a:t>
              </a:r>
            </a:p>
            <a:p>
              <a:pPr lvl="0" algn="ctr"/>
              <a:r>
                <a:rPr lang="pt-BR" sz="1500" dirty="0" smtClean="0"/>
                <a:t>tenha sido atingida.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-758" y="1268760"/>
            <a:ext cx="1608424" cy="1272045"/>
            <a:chOff x="-758" y="1268760"/>
            <a:chExt cx="1608424" cy="1272045"/>
          </a:xfrm>
        </p:grpSpPr>
        <p:sp>
          <p:nvSpPr>
            <p:cNvPr id="27" name="Trapezóide 26"/>
            <p:cNvSpPr/>
            <p:nvPr/>
          </p:nvSpPr>
          <p:spPr>
            <a:xfrm rot="19097189">
              <a:off x="432453" y="1657163"/>
              <a:ext cx="562088" cy="370465"/>
            </a:xfrm>
            <a:prstGeom prst="trapezoid">
              <a:avLst>
                <a:gd name="adj" fmla="val 47556"/>
              </a:avLst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8" name="Grupo 36"/>
            <p:cNvGrpSpPr/>
            <p:nvPr/>
          </p:nvGrpSpPr>
          <p:grpSpPr>
            <a:xfrm>
              <a:off x="395536" y="1700808"/>
              <a:ext cx="1212130" cy="839997"/>
              <a:chOff x="-315579" y="1115779"/>
              <a:chExt cx="2592288" cy="1796432"/>
            </a:xfrm>
          </p:grpSpPr>
          <p:graphicFrame>
            <p:nvGraphicFramePr>
              <p:cNvPr id="38" name="Diagrama 37"/>
              <p:cNvGraphicFramePr/>
              <p:nvPr/>
            </p:nvGraphicFramePr>
            <p:xfrm>
              <a:off x="-315579" y="1115779"/>
              <a:ext cx="2592288" cy="17964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  <p:sp>
            <p:nvSpPr>
              <p:cNvPr id="39" name="CaixaDeTexto 38"/>
              <p:cNvSpPr txBox="1"/>
              <p:nvPr/>
            </p:nvSpPr>
            <p:spPr bwMode="auto">
              <a:xfrm>
                <a:off x="752682" y="1685317"/>
                <a:ext cx="330200" cy="138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pt-BR" sz="7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35" name="Grupo 36"/>
            <p:cNvGrpSpPr/>
            <p:nvPr/>
          </p:nvGrpSpPr>
          <p:grpSpPr>
            <a:xfrm>
              <a:off x="-758" y="1268760"/>
              <a:ext cx="827584" cy="573510"/>
              <a:chOff x="-315579" y="1115779"/>
              <a:chExt cx="2592288" cy="1796432"/>
            </a:xfrm>
          </p:grpSpPr>
          <p:graphicFrame>
            <p:nvGraphicFramePr>
              <p:cNvPr id="36" name="Diagrama 35"/>
              <p:cNvGraphicFramePr/>
              <p:nvPr/>
            </p:nvGraphicFramePr>
            <p:xfrm>
              <a:off x="-315579" y="1115779"/>
              <a:ext cx="2592288" cy="17964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0" r:lo="rId11" r:qs="rId12" r:cs="rId13"/>
              </a:graphicData>
            </a:graphic>
          </p:graphicFrame>
          <p:sp>
            <p:nvSpPr>
              <p:cNvPr id="37" name="CaixaDeTexto 36"/>
              <p:cNvSpPr txBox="1"/>
              <p:nvPr/>
            </p:nvSpPr>
            <p:spPr bwMode="auto">
              <a:xfrm>
                <a:off x="752682" y="1685317"/>
                <a:ext cx="330200" cy="138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pt-BR" sz="7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3D human Figure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 l="16088" t="2145" r="16881"/>
          <a:stretch>
            <a:fillRect/>
          </a:stretch>
        </p:blipFill>
        <p:spPr bwMode="auto">
          <a:xfrm>
            <a:off x="3535053" y="3635334"/>
            <a:ext cx="1973051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EAA7A2-CC17-4EFF-9684-6317D15968D9}" type="slidenum">
              <a:rPr lang="pt-BR" smtClean="0"/>
              <a:pPr>
                <a:defRPr/>
              </a:pPr>
              <a:t>45</a:t>
            </a:fld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71550" y="0"/>
            <a:ext cx="8172450" cy="836613"/>
          </a:xfrm>
        </p:spPr>
        <p:txBody>
          <a:bodyPr/>
          <a:lstStyle/>
          <a:p>
            <a:pPr algn="r"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Diagnóstico do Trabalho Operacional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65270" y="1268760"/>
            <a:ext cx="77432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lvl="0" indent="-88900" algn="ctr">
              <a:spcBef>
                <a:spcPts val="1200"/>
              </a:spcBef>
            </a:pPr>
            <a:r>
              <a:rPr lang="pt-BR" sz="2200" dirty="0" smtClean="0"/>
              <a:t>O </a:t>
            </a:r>
            <a:r>
              <a:rPr lang="pt-BR" sz="2400" b="1" dirty="0" smtClean="0"/>
              <a:t>Diagnóstico do Trabalho Operacional</a:t>
            </a:r>
            <a:r>
              <a:rPr lang="pt-BR" sz="2400" dirty="0" smtClean="0"/>
              <a:t> </a:t>
            </a:r>
            <a:r>
              <a:rPr lang="pt-BR" sz="2200" dirty="0" smtClean="0"/>
              <a:t>pode ser utilizado como ferramenta para o Acompanhamento de duas formas distintas: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1520" y="2902103"/>
            <a:ext cx="3563230" cy="34495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pt-BR" dirty="0" smtClean="0">
                <a:solidFill>
                  <a:schemeClr val="tx1"/>
                </a:solidFill>
              </a:rPr>
              <a:t>- Os diagnósticos dos procedimentos padrão priorizados poderão apontar anomalias e originar planos de ação para eliminar as causas identificadas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214350" y="2636912"/>
            <a:ext cx="3637570" cy="504056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Procedimentos Priorizados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329554" y="2924944"/>
            <a:ext cx="3562926" cy="34516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</a:rPr>
              <a:t> Não alcance da meta de um indicador pode estar relacionado à execução de uma tarefa não priorizada anteriormente. </a:t>
            </a:r>
          </a:p>
          <a:p>
            <a:pPr algn="just">
              <a:buFontTx/>
              <a:buChar char="-"/>
            </a:pP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</a:rPr>
              <a:t> Aplicação do Diagnóstico do Trabalho Operacional como ação no Plano de Ação.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292232" y="2636912"/>
            <a:ext cx="3637570" cy="504056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 não atingidas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-758" y="1268760"/>
            <a:ext cx="1608424" cy="1272045"/>
            <a:chOff x="-758" y="1268760"/>
            <a:chExt cx="1608424" cy="1272045"/>
          </a:xfrm>
        </p:grpSpPr>
        <p:sp>
          <p:nvSpPr>
            <p:cNvPr id="22" name="Trapezóide 21"/>
            <p:cNvSpPr/>
            <p:nvPr/>
          </p:nvSpPr>
          <p:spPr>
            <a:xfrm rot="19097189">
              <a:off x="432453" y="1657163"/>
              <a:ext cx="562088" cy="370465"/>
            </a:xfrm>
            <a:prstGeom prst="trapezoid">
              <a:avLst>
                <a:gd name="adj" fmla="val 47556"/>
              </a:avLst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3" name="Grupo 36"/>
            <p:cNvGrpSpPr/>
            <p:nvPr/>
          </p:nvGrpSpPr>
          <p:grpSpPr>
            <a:xfrm>
              <a:off x="395536" y="1700808"/>
              <a:ext cx="1212130" cy="839997"/>
              <a:chOff x="-315579" y="1115779"/>
              <a:chExt cx="2592288" cy="1796432"/>
            </a:xfrm>
          </p:grpSpPr>
          <p:graphicFrame>
            <p:nvGraphicFramePr>
              <p:cNvPr id="27" name="Diagrama 26"/>
              <p:cNvGraphicFramePr/>
              <p:nvPr/>
            </p:nvGraphicFramePr>
            <p:xfrm>
              <a:off x="-315579" y="1115779"/>
              <a:ext cx="2592288" cy="17964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28" name="CaixaDeTexto 27"/>
              <p:cNvSpPr txBox="1"/>
              <p:nvPr/>
            </p:nvSpPr>
            <p:spPr bwMode="auto">
              <a:xfrm>
                <a:off x="752682" y="1685317"/>
                <a:ext cx="330200" cy="138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pt-BR" sz="7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24" name="Grupo 36"/>
            <p:cNvGrpSpPr/>
            <p:nvPr/>
          </p:nvGrpSpPr>
          <p:grpSpPr>
            <a:xfrm>
              <a:off x="-758" y="1268760"/>
              <a:ext cx="827584" cy="573510"/>
              <a:chOff x="-315579" y="1115779"/>
              <a:chExt cx="2592288" cy="1796432"/>
            </a:xfrm>
          </p:grpSpPr>
          <p:graphicFrame>
            <p:nvGraphicFramePr>
              <p:cNvPr id="25" name="Diagrama 24"/>
              <p:cNvGraphicFramePr/>
              <p:nvPr/>
            </p:nvGraphicFramePr>
            <p:xfrm>
              <a:off x="-315579" y="1115779"/>
              <a:ext cx="2592288" cy="17964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  <p:sp>
            <p:nvSpPr>
              <p:cNvPr id="26" name="CaixaDeTexto 25"/>
              <p:cNvSpPr txBox="1"/>
              <p:nvPr/>
            </p:nvSpPr>
            <p:spPr bwMode="auto">
              <a:xfrm>
                <a:off x="752682" y="1685317"/>
                <a:ext cx="330200" cy="138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pt-BR" sz="7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Relatório de Anomalias e Relatório de Análise de Resultados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EAA7A2-CC17-4EFF-9684-6317D15968D9}" type="slidenum">
              <a:rPr lang="pt-BR" smtClean="0"/>
              <a:pPr>
                <a:defRPr/>
              </a:pPr>
              <a:t>46</a:t>
            </a:fld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692192" y="1772816"/>
            <a:ext cx="4608000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848" y="2708920"/>
            <a:ext cx="2808000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Realizar a análise da anomalia </a:t>
            </a:r>
          </a:p>
          <a:p>
            <a:pPr algn="ctr"/>
            <a:r>
              <a:rPr lang="pt-BR" sz="1600" b="1" dirty="0" smtClean="0"/>
              <a:t>(desvio de condições normais)</a:t>
            </a:r>
            <a:endParaRPr lang="pt-BR" sz="1600" b="1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492192" y="2708920"/>
            <a:ext cx="2808000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Documentar a análise realizada para o desvio identificado</a:t>
            </a:r>
            <a:endParaRPr lang="pt-BR" sz="16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60192" y="3789040"/>
            <a:ext cx="5940000" cy="324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407411" y="4377737"/>
            <a:ext cx="5892781" cy="1764120"/>
            <a:chOff x="1006665" y="4905240"/>
            <a:chExt cx="5892781" cy="176412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2" name="Retângulo de cantos arredondados 11"/>
            <p:cNvSpPr/>
            <p:nvPr/>
          </p:nvSpPr>
          <p:spPr>
            <a:xfrm>
              <a:off x="1156619" y="4977248"/>
              <a:ext cx="2520000" cy="6840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00" b="1" dirty="0" smtClean="0"/>
                <a:t>Identificação da anomalia (resultado esperado x resultado obtido)</a:t>
              </a:r>
              <a:endParaRPr lang="pt-BR" sz="1500" b="1" dirty="0"/>
            </a:p>
          </p:txBody>
        </p:sp>
        <p:sp>
          <p:nvSpPr>
            <p:cNvPr id="13" name="Elipse 12"/>
            <p:cNvSpPr/>
            <p:nvPr/>
          </p:nvSpPr>
          <p:spPr>
            <a:xfrm>
              <a:off x="1006665" y="4905240"/>
              <a:ext cx="323368" cy="32396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/>
                <a:t>1</a:t>
              </a:r>
              <a:endParaRPr lang="pt-BR" sz="1600" b="1" dirty="0"/>
            </a:p>
          </p:txBody>
        </p:sp>
        <p:sp>
          <p:nvSpPr>
            <p:cNvPr id="8" name="Retângulo de cantos arredondados 7"/>
            <p:cNvSpPr/>
            <p:nvPr/>
          </p:nvSpPr>
          <p:spPr>
            <a:xfrm>
              <a:off x="4379446" y="4977248"/>
              <a:ext cx="2520000" cy="6840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00" b="1" dirty="0" smtClean="0"/>
                <a:t>Identificação de causas para a anomalia identificada</a:t>
              </a:r>
              <a:endParaRPr lang="pt-BR" sz="1500" b="1" dirty="0"/>
            </a:p>
          </p:txBody>
        </p:sp>
        <p:sp>
          <p:nvSpPr>
            <p:cNvPr id="14" name="Elipse 13"/>
            <p:cNvSpPr/>
            <p:nvPr/>
          </p:nvSpPr>
          <p:spPr>
            <a:xfrm>
              <a:off x="4235430" y="4905240"/>
              <a:ext cx="323368" cy="32396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/>
                <a:t>2</a:t>
              </a:r>
              <a:endParaRPr lang="pt-BR" sz="1600" b="1" dirty="0"/>
            </a:p>
          </p:txBody>
        </p:sp>
        <p:sp>
          <p:nvSpPr>
            <p:cNvPr id="10" name="Retângulo de cantos arredondados 9"/>
            <p:cNvSpPr/>
            <p:nvPr/>
          </p:nvSpPr>
          <p:spPr>
            <a:xfrm>
              <a:off x="4379446" y="5985360"/>
              <a:ext cx="2520000" cy="6840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00" b="1" dirty="0" smtClean="0"/>
                <a:t>Definição de um plano de ação para correção da anomalia</a:t>
              </a:r>
              <a:endParaRPr lang="pt-BR" sz="1500" b="1" dirty="0"/>
            </a:p>
          </p:txBody>
        </p:sp>
        <p:sp>
          <p:nvSpPr>
            <p:cNvPr id="15" name="Elipse 14"/>
            <p:cNvSpPr/>
            <p:nvPr/>
          </p:nvSpPr>
          <p:spPr>
            <a:xfrm>
              <a:off x="4235430" y="5936344"/>
              <a:ext cx="323368" cy="32396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/>
                <a:t>4</a:t>
              </a:r>
              <a:endParaRPr lang="pt-BR" sz="1600" b="1" dirty="0"/>
            </a:p>
          </p:txBody>
        </p:sp>
        <p:sp>
          <p:nvSpPr>
            <p:cNvPr id="9" name="Retângulo de cantos arredondados 8"/>
            <p:cNvSpPr/>
            <p:nvPr/>
          </p:nvSpPr>
          <p:spPr>
            <a:xfrm>
              <a:off x="1156619" y="5985360"/>
              <a:ext cx="2520000" cy="6840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00" b="1" dirty="0" smtClean="0"/>
                <a:t>Definição de causas fundamentais</a:t>
              </a:r>
              <a:endParaRPr lang="pt-BR" sz="1500" b="1" dirty="0"/>
            </a:p>
          </p:txBody>
        </p:sp>
        <p:sp>
          <p:nvSpPr>
            <p:cNvPr id="17" name="Elipse 16"/>
            <p:cNvSpPr/>
            <p:nvPr/>
          </p:nvSpPr>
          <p:spPr>
            <a:xfrm>
              <a:off x="1006665" y="5936344"/>
              <a:ext cx="323368" cy="32396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/>
                <a:t>3</a:t>
              </a:r>
              <a:endParaRPr lang="pt-BR" sz="1600" b="1" dirty="0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6804464" y="1304385"/>
            <a:ext cx="1944000" cy="4680000"/>
            <a:chOff x="5436096" y="3573016"/>
            <a:chExt cx="2183750" cy="6360804"/>
          </a:xfrm>
        </p:grpSpPr>
        <p:pic>
          <p:nvPicPr>
            <p:cNvPr id="7987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36096" y="3573016"/>
              <a:ext cx="2160000" cy="3000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987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59846" y="6560969"/>
              <a:ext cx="2160000" cy="3372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7" name="Grupo 26"/>
          <p:cNvGrpSpPr/>
          <p:nvPr/>
        </p:nvGrpSpPr>
        <p:grpSpPr>
          <a:xfrm>
            <a:off x="-758" y="1268760"/>
            <a:ext cx="1608424" cy="1272045"/>
            <a:chOff x="-758" y="1268760"/>
            <a:chExt cx="1608424" cy="1272045"/>
          </a:xfrm>
        </p:grpSpPr>
        <p:sp>
          <p:nvSpPr>
            <p:cNvPr id="28" name="Trapezóide 27"/>
            <p:cNvSpPr/>
            <p:nvPr/>
          </p:nvSpPr>
          <p:spPr>
            <a:xfrm rot="19097189">
              <a:off x="432453" y="1657163"/>
              <a:ext cx="562088" cy="370465"/>
            </a:xfrm>
            <a:prstGeom prst="trapezoid">
              <a:avLst>
                <a:gd name="adj" fmla="val 47556"/>
              </a:avLst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9" name="Grupo 36"/>
            <p:cNvGrpSpPr/>
            <p:nvPr/>
          </p:nvGrpSpPr>
          <p:grpSpPr>
            <a:xfrm>
              <a:off x="395536" y="1700808"/>
              <a:ext cx="1212130" cy="839997"/>
              <a:chOff x="-315579" y="1115779"/>
              <a:chExt cx="2592288" cy="1796432"/>
            </a:xfrm>
          </p:grpSpPr>
          <p:graphicFrame>
            <p:nvGraphicFramePr>
              <p:cNvPr id="33" name="Diagrama 32"/>
              <p:cNvGraphicFramePr/>
              <p:nvPr/>
            </p:nvGraphicFramePr>
            <p:xfrm>
              <a:off x="-315579" y="1115779"/>
              <a:ext cx="2592288" cy="17964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34" name="CaixaDeTexto 33"/>
              <p:cNvSpPr txBox="1"/>
              <p:nvPr/>
            </p:nvSpPr>
            <p:spPr bwMode="auto">
              <a:xfrm>
                <a:off x="752682" y="1685317"/>
                <a:ext cx="330200" cy="138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pt-BR" sz="7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30" name="Grupo 36"/>
            <p:cNvGrpSpPr/>
            <p:nvPr/>
          </p:nvGrpSpPr>
          <p:grpSpPr>
            <a:xfrm>
              <a:off x="-758" y="1268760"/>
              <a:ext cx="827584" cy="573510"/>
              <a:chOff x="-315579" y="1115779"/>
              <a:chExt cx="2592288" cy="1796432"/>
            </a:xfrm>
          </p:grpSpPr>
          <p:graphicFrame>
            <p:nvGraphicFramePr>
              <p:cNvPr id="31" name="Diagrama 30"/>
              <p:cNvGraphicFramePr/>
              <p:nvPr/>
            </p:nvGraphicFramePr>
            <p:xfrm>
              <a:off x="-315579" y="1115779"/>
              <a:ext cx="2592288" cy="17964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  <p:sp>
            <p:nvSpPr>
              <p:cNvPr id="32" name="CaixaDeTexto 31"/>
              <p:cNvSpPr txBox="1"/>
              <p:nvPr/>
            </p:nvSpPr>
            <p:spPr bwMode="auto">
              <a:xfrm>
                <a:off x="752682" y="1685317"/>
                <a:ext cx="330200" cy="138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pt-BR" sz="7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Agenda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12"/>
          <p:cNvSpPr txBox="1">
            <a:spLocks noChangeArrowheads="1"/>
          </p:cNvSpPr>
          <p:nvPr/>
        </p:nvSpPr>
        <p:spPr bwMode="auto">
          <a:xfrm>
            <a:off x="5031968" y="1341438"/>
            <a:ext cx="328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rgbClr val="3A6598"/>
                </a:solidFill>
                <a:latin typeface="+mj-lt"/>
              </a:rPr>
              <a:t>ÍNDICE</a:t>
            </a:r>
          </a:p>
        </p:txBody>
      </p:sp>
      <p:pic>
        <p:nvPicPr>
          <p:cNvPr id="6" name="Picture 2" descr="3330516135_3792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365250"/>
            <a:ext cx="352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Projetos TOTVS\PPT\sombrinha-vertic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443" y="1357313"/>
            <a:ext cx="3143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8538234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39552" y="1950659"/>
            <a:ext cx="3026699" cy="22641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Espaço Reservado para Número de Slide 9"/>
          <p:cNvSpPr txBox="1">
            <a:spLocks/>
          </p:cNvSpPr>
          <p:nvPr/>
        </p:nvSpPr>
        <p:spPr bwMode="auto">
          <a:xfrm>
            <a:off x="-36513" y="6492875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04D61-DB10-40A0-857E-6B3E472683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4641443" y="2119496"/>
            <a:ext cx="439505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0050" indent="-400050" defTabSz="2667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Revisão da metodologia</a:t>
            </a:r>
          </a:p>
          <a:p>
            <a:pPr marL="400050" indent="-400050" defTabSz="2667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pt-BR" sz="1600" dirty="0" smtClean="0"/>
              <a:t>Acompanhamento de resultados</a:t>
            </a:r>
          </a:p>
          <a:p>
            <a:pPr marL="857250" lvl="1" indent="-400050" defTabSz="26670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sz="1600" dirty="0" smtClean="0"/>
              <a:t>Acompanhamento da Rotina</a:t>
            </a:r>
          </a:p>
          <a:p>
            <a:pPr marL="857250" lvl="1" indent="-400050" defTabSz="26670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sz="1600" dirty="0" smtClean="0"/>
              <a:t>Etapas</a:t>
            </a:r>
          </a:p>
          <a:p>
            <a:pPr marL="857250" lvl="1" indent="-400050" defTabSz="26670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sz="1600" dirty="0" smtClean="0"/>
              <a:t>Método</a:t>
            </a:r>
          </a:p>
          <a:p>
            <a:pPr marL="857250" lvl="1" indent="-400050" defTabSz="26670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sz="1600" b="1" dirty="0" smtClean="0"/>
              <a:t>Agenda</a:t>
            </a:r>
          </a:p>
          <a:p>
            <a:pPr marL="400050" indent="-400050" defTabSz="2667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Próximos passos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Agenda – Acompanhamento da Rotina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EAA7A2-CC17-4EFF-9684-6317D15968D9}" type="slidenum">
              <a:rPr lang="pt-BR" smtClean="0"/>
              <a:pPr>
                <a:defRPr/>
              </a:pPr>
              <a:t>48</a:t>
            </a:fld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8229600" y="594360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1" name="Conector de seta reta 70"/>
          <p:cNvCxnSpPr/>
          <p:nvPr/>
        </p:nvCxnSpPr>
        <p:spPr>
          <a:xfrm>
            <a:off x="299222" y="2658068"/>
            <a:ext cx="8640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strela de 5 pontas 71"/>
          <p:cNvSpPr>
            <a:spLocks noChangeAspect="1"/>
          </p:cNvSpPr>
          <p:nvPr/>
        </p:nvSpPr>
        <p:spPr>
          <a:xfrm>
            <a:off x="242994" y="2534609"/>
            <a:ext cx="180000" cy="1800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6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95536" y="1340768"/>
            <a:ext cx="8352928" cy="432048"/>
          </a:xfrm>
        </p:spPr>
        <p:txBody>
          <a:bodyPr/>
          <a:lstStyle/>
          <a:p>
            <a:pPr marL="0" lvl="0" indent="0" algn="just">
              <a:buNone/>
            </a:pPr>
            <a:r>
              <a:rPr lang="pt-BR" dirty="0" smtClean="0"/>
              <a:t>O acompanhamento da rotina ocorre </a:t>
            </a:r>
            <a:r>
              <a:rPr lang="pt-BR" b="1" dirty="0" smtClean="0"/>
              <a:t>periodicamente</a:t>
            </a:r>
            <a:r>
              <a:rPr lang="pt-BR" dirty="0" smtClean="0"/>
              <a:t> de acordo com a </a:t>
            </a:r>
            <a:r>
              <a:rPr lang="pt-BR" b="1" dirty="0" smtClean="0"/>
              <a:t>necessidade</a:t>
            </a:r>
            <a:r>
              <a:rPr lang="pt-BR" dirty="0" smtClean="0"/>
              <a:t> de cada área: </a:t>
            </a:r>
            <a:r>
              <a:rPr lang="pt-BR" b="1" dirty="0" smtClean="0"/>
              <a:t>diário, semanal, quinzenal ou sob demanda</a:t>
            </a:r>
            <a:r>
              <a:rPr lang="pt-BR" dirty="0" smtClean="0"/>
              <a:t>. </a:t>
            </a:r>
            <a:endParaRPr lang="pt-BR" dirty="0"/>
          </a:p>
        </p:txBody>
      </p:sp>
      <p:cxnSp>
        <p:nvCxnSpPr>
          <p:cNvPr id="87" name="Conector reto 86"/>
          <p:cNvCxnSpPr/>
          <p:nvPr/>
        </p:nvCxnSpPr>
        <p:spPr>
          <a:xfrm rot="5400000">
            <a:off x="436536" y="2642019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/>
          <p:cNvCxnSpPr/>
          <p:nvPr/>
        </p:nvCxnSpPr>
        <p:spPr>
          <a:xfrm rot="5400000">
            <a:off x="723775" y="2642019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/>
          <p:cNvCxnSpPr/>
          <p:nvPr/>
        </p:nvCxnSpPr>
        <p:spPr>
          <a:xfrm rot="5400000">
            <a:off x="1011014" y="2642019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89"/>
          <p:cNvCxnSpPr/>
          <p:nvPr/>
        </p:nvCxnSpPr>
        <p:spPr>
          <a:xfrm rot="5400000">
            <a:off x="1298253" y="2642019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to 90"/>
          <p:cNvCxnSpPr/>
          <p:nvPr/>
        </p:nvCxnSpPr>
        <p:spPr>
          <a:xfrm rot="5400000">
            <a:off x="1585492" y="2642019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to 91"/>
          <p:cNvCxnSpPr/>
          <p:nvPr/>
        </p:nvCxnSpPr>
        <p:spPr>
          <a:xfrm rot="5400000">
            <a:off x="1872731" y="2642019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to 92"/>
          <p:cNvCxnSpPr/>
          <p:nvPr/>
        </p:nvCxnSpPr>
        <p:spPr>
          <a:xfrm rot="5400000">
            <a:off x="2159970" y="2642019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to 93"/>
          <p:cNvCxnSpPr/>
          <p:nvPr/>
        </p:nvCxnSpPr>
        <p:spPr>
          <a:xfrm rot="5400000">
            <a:off x="2447209" y="2642019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to 94"/>
          <p:cNvCxnSpPr/>
          <p:nvPr/>
        </p:nvCxnSpPr>
        <p:spPr>
          <a:xfrm rot="5400000">
            <a:off x="2734448" y="2642019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to 95"/>
          <p:cNvCxnSpPr/>
          <p:nvPr/>
        </p:nvCxnSpPr>
        <p:spPr>
          <a:xfrm rot="5400000">
            <a:off x="3021687" y="2642019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to 96"/>
          <p:cNvCxnSpPr/>
          <p:nvPr/>
        </p:nvCxnSpPr>
        <p:spPr>
          <a:xfrm rot="5400000">
            <a:off x="3308926" y="2642019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to 97"/>
          <p:cNvCxnSpPr/>
          <p:nvPr/>
        </p:nvCxnSpPr>
        <p:spPr>
          <a:xfrm rot="5400000">
            <a:off x="3596165" y="2642019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to 98"/>
          <p:cNvCxnSpPr/>
          <p:nvPr/>
        </p:nvCxnSpPr>
        <p:spPr>
          <a:xfrm rot="5400000">
            <a:off x="3883404" y="2642019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to 99"/>
          <p:cNvCxnSpPr/>
          <p:nvPr/>
        </p:nvCxnSpPr>
        <p:spPr>
          <a:xfrm rot="5400000">
            <a:off x="4170643" y="2642019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to 100"/>
          <p:cNvCxnSpPr/>
          <p:nvPr/>
        </p:nvCxnSpPr>
        <p:spPr>
          <a:xfrm rot="5400000">
            <a:off x="4457882" y="2642019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to 101"/>
          <p:cNvCxnSpPr/>
          <p:nvPr/>
        </p:nvCxnSpPr>
        <p:spPr>
          <a:xfrm rot="5400000">
            <a:off x="4745121" y="2642019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to 102"/>
          <p:cNvCxnSpPr/>
          <p:nvPr/>
        </p:nvCxnSpPr>
        <p:spPr>
          <a:xfrm rot="5400000">
            <a:off x="5032360" y="2642019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to 103"/>
          <p:cNvCxnSpPr/>
          <p:nvPr/>
        </p:nvCxnSpPr>
        <p:spPr>
          <a:xfrm rot="5400000">
            <a:off x="5319599" y="2642019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/>
          <p:cNvCxnSpPr/>
          <p:nvPr/>
        </p:nvCxnSpPr>
        <p:spPr>
          <a:xfrm rot="5400000">
            <a:off x="5606838" y="2642019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to 105"/>
          <p:cNvCxnSpPr/>
          <p:nvPr/>
        </p:nvCxnSpPr>
        <p:spPr>
          <a:xfrm rot="5400000">
            <a:off x="5894077" y="2642019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to 106"/>
          <p:cNvCxnSpPr/>
          <p:nvPr/>
        </p:nvCxnSpPr>
        <p:spPr>
          <a:xfrm rot="5400000">
            <a:off x="6181316" y="2642019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to 107"/>
          <p:cNvCxnSpPr/>
          <p:nvPr/>
        </p:nvCxnSpPr>
        <p:spPr>
          <a:xfrm rot="5400000">
            <a:off x="6468555" y="2642019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to 108"/>
          <p:cNvCxnSpPr/>
          <p:nvPr/>
        </p:nvCxnSpPr>
        <p:spPr>
          <a:xfrm rot="5400000">
            <a:off x="6755794" y="2642019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to 109"/>
          <p:cNvCxnSpPr/>
          <p:nvPr/>
        </p:nvCxnSpPr>
        <p:spPr>
          <a:xfrm rot="5400000">
            <a:off x="7043033" y="2642019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to 110"/>
          <p:cNvCxnSpPr/>
          <p:nvPr/>
        </p:nvCxnSpPr>
        <p:spPr>
          <a:xfrm rot="5400000">
            <a:off x="7330272" y="2642019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to 111"/>
          <p:cNvCxnSpPr/>
          <p:nvPr/>
        </p:nvCxnSpPr>
        <p:spPr>
          <a:xfrm rot="5400000">
            <a:off x="7617511" y="2642019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reto 112"/>
          <p:cNvCxnSpPr/>
          <p:nvPr/>
        </p:nvCxnSpPr>
        <p:spPr>
          <a:xfrm rot="5400000">
            <a:off x="7904750" y="2642019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to 113"/>
          <p:cNvCxnSpPr/>
          <p:nvPr/>
        </p:nvCxnSpPr>
        <p:spPr>
          <a:xfrm rot="5400000">
            <a:off x="8191989" y="2642019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to 114"/>
          <p:cNvCxnSpPr/>
          <p:nvPr/>
        </p:nvCxnSpPr>
        <p:spPr>
          <a:xfrm rot="5400000">
            <a:off x="8479228" y="2642019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to 115"/>
          <p:cNvCxnSpPr/>
          <p:nvPr/>
        </p:nvCxnSpPr>
        <p:spPr>
          <a:xfrm rot="5400000">
            <a:off x="8766472" y="2642019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CaixaDeTexto 116"/>
          <p:cNvSpPr txBox="1"/>
          <p:nvPr/>
        </p:nvSpPr>
        <p:spPr>
          <a:xfrm>
            <a:off x="228940" y="2276872"/>
            <a:ext cx="35509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t>D = data de divulgação de resultados financeiros e operacionais</a:t>
            </a:r>
          </a:p>
        </p:txBody>
      </p:sp>
      <p:sp>
        <p:nvSpPr>
          <p:cNvPr id="118" name="Seta para a direita 117"/>
          <p:cNvSpPr/>
          <p:nvPr/>
        </p:nvSpPr>
        <p:spPr>
          <a:xfrm>
            <a:off x="251520" y="2781686"/>
            <a:ext cx="8712968" cy="936104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Acompanhamento da Rotina</a:t>
            </a:r>
            <a:endParaRPr lang="pt-BR" dirty="0"/>
          </a:p>
        </p:txBody>
      </p:sp>
      <p:sp>
        <p:nvSpPr>
          <p:cNvPr id="119" name="Espaço Reservado para Texto 2"/>
          <p:cNvSpPr txBox="1">
            <a:spLocks/>
          </p:cNvSpPr>
          <p:nvPr/>
        </p:nvSpPr>
        <p:spPr>
          <a:xfrm>
            <a:off x="1331640" y="6010245"/>
            <a:ext cx="6624736" cy="432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 consultores estarão disponíveis durante o acompanhamento</a:t>
            </a:r>
            <a:r>
              <a:rPr kumimoji="0" lang="pt-B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 rotina para verificar a eficácia da apresentação de resultados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63754">
            <a:off x="1064076" y="5958001"/>
            <a:ext cx="274808" cy="60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8011" y="3813047"/>
            <a:ext cx="3222381" cy="173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" name="CaixaDeTexto 121"/>
          <p:cNvSpPr txBox="1"/>
          <p:nvPr/>
        </p:nvSpPr>
        <p:spPr>
          <a:xfrm>
            <a:off x="558289" y="3773358"/>
            <a:ext cx="37436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u="sng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Participantes:</a:t>
            </a:r>
            <a:endParaRPr lang="pt-BR" sz="14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r>
              <a:rPr lang="pt-BR" sz="1400" b="1" u="sng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Equipes e Responsáveis</a:t>
            </a:r>
            <a:endParaRPr lang="pt-BR" sz="1400" b="1" u="sng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+mn-cs"/>
            </a:endParaRPr>
          </a:p>
          <a:p>
            <a:pPr algn="just"/>
            <a:r>
              <a:rPr lang="pt-BR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pt-BR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t> Apresentação de resultados operacionais</a:t>
            </a:r>
          </a:p>
          <a:p>
            <a:pPr algn="just">
              <a:buFont typeface="Arial" pitchFamily="34" charset="0"/>
              <a:buChar char="•"/>
            </a:pPr>
            <a:endParaRPr lang="pt-BR" sz="1400" b="1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t> Exposição de ações para alcance de metas ou manutenção de resultados</a:t>
            </a:r>
          </a:p>
          <a:p>
            <a:pPr algn="just">
              <a:buFont typeface="Arial" pitchFamily="34" charset="0"/>
              <a:buChar char="•"/>
            </a:pPr>
            <a:endParaRPr lang="pt-BR" sz="1400" b="1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7596336" y="1844824"/>
            <a:ext cx="1152128" cy="36933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Sugestão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Agenda – Reuniões de Acompanhamento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EAA7A2-CC17-4EFF-9684-6317D15968D9}" type="slidenum">
              <a:rPr lang="pt-BR" smtClean="0"/>
              <a:pPr>
                <a:defRPr/>
              </a:pPr>
              <a:t>49</a:t>
            </a:fld>
            <a:endParaRPr lang="pt-BR" dirty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299222" y="1933510"/>
            <a:ext cx="8640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trela de 5 pontas 7"/>
          <p:cNvSpPr>
            <a:spLocks noChangeAspect="1"/>
          </p:cNvSpPr>
          <p:nvPr/>
        </p:nvSpPr>
        <p:spPr>
          <a:xfrm>
            <a:off x="242994" y="1810051"/>
            <a:ext cx="180000" cy="1800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Estrela de 5 pontas 8"/>
          <p:cNvSpPr>
            <a:spLocks noChangeAspect="1"/>
          </p:cNvSpPr>
          <p:nvPr/>
        </p:nvSpPr>
        <p:spPr>
          <a:xfrm>
            <a:off x="1547664" y="1809246"/>
            <a:ext cx="180000" cy="1800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475656" y="1628800"/>
            <a:ext cx="3722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b="1" dirty="0" smtClean="0">
                <a:latin typeface="Calibri"/>
                <a:cs typeface="+mn-cs"/>
              </a:rPr>
              <a:t>D+5</a:t>
            </a:r>
          </a:p>
        </p:txBody>
      </p:sp>
      <p:sp>
        <p:nvSpPr>
          <p:cNvPr id="11" name="Texto explicativo retangular com cantos arredondados 10"/>
          <p:cNvSpPr/>
          <p:nvPr/>
        </p:nvSpPr>
        <p:spPr>
          <a:xfrm>
            <a:off x="539552" y="2420888"/>
            <a:ext cx="1260000" cy="324000"/>
          </a:xfrm>
          <a:prstGeom prst="wedgeRoundRectCallout">
            <a:avLst>
              <a:gd name="adj1" fmla="val 33886"/>
              <a:gd name="adj2" fmla="val -16170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/>
              <a:t>Reunião D</a:t>
            </a:r>
            <a:endParaRPr lang="pt-BR" sz="1200" b="1" dirty="0"/>
          </a:p>
        </p:txBody>
      </p:sp>
      <p:sp>
        <p:nvSpPr>
          <p:cNvPr id="12" name="Estrela de 5 pontas 11"/>
          <p:cNvSpPr>
            <a:spLocks noChangeAspect="1"/>
          </p:cNvSpPr>
          <p:nvPr/>
        </p:nvSpPr>
        <p:spPr>
          <a:xfrm>
            <a:off x="2411760" y="1821121"/>
            <a:ext cx="180000" cy="1800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301640" y="1640675"/>
            <a:ext cx="3722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b="1" dirty="0" smtClean="0">
                <a:latin typeface="Calibri"/>
                <a:cs typeface="+mn-cs"/>
              </a:rPr>
              <a:t>D+8</a:t>
            </a:r>
          </a:p>
        </p:txBody>
      </p:sp>
      <p:sp>
        <p:nvSpPr>
          <p:cNvPr id="14" name="Texto explicativo retangular com cantos arredondados 13"/>
          <p:cNvSpPr/>
          <p:nvPr/>
        </p:nvSpPr>
        <p:spPr>
          <a:xfrm>
            <a:off x="2843968" y="2420888"/>
            <a:ext cx="1260000" cy="324000"/>
          </a:xfrm>
          <a:prstGeom prst="wedgeRoundRectCallout">
            <a:avLst>
              <a:gd name="adj1" fmla="val -72442"/>
              <a:gd name="adj2" fmla="val -15941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/>
              <a:t>Reunião C</a:t>
            </a:r>
            <a:endParaRPr lang="pt-BR" sz="1200" b="1" dirty="0"/>
          </a:p>
        </p:txBody>
      </p:sp>
      <p:sp>
        <p:nvSpPr>
          <p:cNvPr id="15" name="Estrela de 5 pontas 14"/>
          <p:cNvSpPr>
            <a:spLocks noChangeAspect="1"/>
          </p:cNvSpPr>
          <p:nvPr/>
        </p:nvSpPr>
        <p:spPr>
          <a:xfrm>
            <a:off x="3275856" y="1821121"/>
            <a:ext cx="180000" cy="1800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177714" y="1640675"/>
            <a:ext cx="4299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b="1" dirty="0" smtClean="0">
                <a:latin typeface="Calibri"/>
                <a:cs typeface="+mn-cs"/>
              </a:rPr>
              <a:t>D+11</a:t>
            </a:r>
          </a:p>
        </p:txBody>
      </p:sp>
      <p:sp>
        <p:nvSpPr>
          <p:cNvPr id="17" name="Texto explicativo retangular com cantos arredondados 16"/>
          <p:cNvSpPr/>
          <p:nvPr/>
        </p:nvSpPr>
        <p:spPr>
          <a:xfrm>
            <a:off x="5148208" y="2420888"/>
            <a:ext cx="1260000" cy="324000"/>
          </a:xfrm>
          <a:prstGeom prst="wedgeRoundRectCallout">
            <a:avLst>
              <a:gd name="adj1" fmla="val -186862"/>
              <a:gd name="adj2" fmla="val -15872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/>
              <a:t>Reunião B</a:t>
            </a:r>
            <a:endParaRPr lang="pt-BR" sz="1200" b="1" dirty="0"/>
          </a:p>
        </p:txBody>
      </p:sp>
      <p:sp>
        <p:nvSpPr>
          <p:cNvPr id="18" name="Estrela de 5 pontas 17"/>
          <p:cNvSpPr>
            <a:spLocks noChangeAspect="1"/>
          </p:cNvSpPr>
          <p:nvPr/>
        </p:nvSpPr>
        <p:spPr>
          <a:xfrm>
            <a:off x="4153577" y="1834559"/>
            <a:ext cx="180000" cy="1800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019686" y="1654113"/>
            <a:ext cx="4299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b="1" dirty="0" smtClean="0">
                <a:latin typeface="Calibri"/>
                <a:cs typeface="+mn-cs"/>
              </a:rPr>
              <a:t>D+14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03262" y="1629605"/>
            <a:ext cx="2568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t>D</a:t>
            </a:r>
          </a:p>
        </p:txBody>
      </p:sp>
      <p:sp>
        <p:nvSpPr>
          <p:cNvPr id="21" name="Texto explicativo retangular com cantos arredondados 20"/>
          <p:cNvSpPr/>
          <p:nvPr/>
        </p:nvSpPr>
        <p:spPr>
          <a:xfrm>
            <a:off x="7236296" y="2420888"/>
            <a:ext cx="1260000" cy="324000"/>
          </a:xfrm>
          <a:prstGeom prst="wedgeRoundRectCallout">
            <a:avLst>
              <a:gd name="adj1" fmla="val -274719"/>
              <a:gd name="adj2" fmla="val -18232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Reunião A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80271" y="2829186"/>
            <a:ext cx="212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u="sng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Participantes: 	</a:t>
            </a:r>
          </a:p>
          <a:p>
            <a:r>
              <a:rPr lang="pt-BR" sz="1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-Responsáveis que respondem a Responsável </a:t>
            </a:r>
          </a:p>
          <a:p>
            <a:pPr>
              <a:buFontTx/>
              <a:buChar char="-"/>
            </a:pPr>
            <a:r>
              <a:rPr lang="pt-BR" sz="1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Responsável que responde a diretor</a:t>
            </a:r>
            <a:endParaRPr lang="pt-BR" sz="1200" b="1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+mn-cs"/>
            </a:endParaRPr>
          </a:p>
          <a:p>
            <a:pPr algn="just"/>
            <a:r>
              <a:rPr lang="pt-BR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pt-B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t>Apresentação de indicadores operacionais</a:t>
            </a:r>
          </a:p>
          <a:p>
            <a:pPr algn="just">
              <a:buFont typeface="Arial" pitchFamily="34" charset="0"/>
              <a:buChar char="•"/>
            </a:pPr>
            <a:endParaRPr lang="pt-BR" sz="1200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t> Apresentação de análises e planos de ações elaborados para correção de anomalias</a:t>
            </a:r>
          </a:p>
          <a:p>
            <a:pPr algn="just">
              <a:buFont typeface="Arial" pitchFamily="34" charset="0"/>
              <a:buChar char="•"/>
            </a:pPr>
            <a:endParaRPr lang="pt-BR" sz="1200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t> Apresentação de status de ações em andamento</a:t>
            </a:r>
          </a:p>
          <a:p>
            <a:pPr algn="just">
              <a:buFont typeface="Arial" pitchFamily="34" charset="0"/>
              <a:buChar char="•"/>
            </a:pPr>
            <a:endParaRPr lang="pt-BR" sz="1200" b="1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+mn-cs"/>
            </a:endParaRPr>
          </a:p>
        </p:txBody>
      </p:sp>
      <p:cxnSp>
        <p:nvCxnSpPr>
          <p:cNvPr id="24" name="Conector reto 23"/>
          <p:cNvCxnSpPr/>
          <p:nvPr/>
        </p:nvCxnSpPr>
        <p:spPr>
          <a:xfrm rot="5400000">
            <a:off x="1097760" y="4216710"/>
            <a:ext cx="262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2508508" y="2829186"/>
            <a:ext cx="212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u="sng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Participantes: </a:t>
            </a:r>
          </a:p>
          <a:p>
            <a:r>
              <a:rPr lang="pt-BR" sz="1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-Responsáveis que respondem a diretor </a:t>
            </a:r>
          </a:p>
          <a:p>
            <a:r>
              <a:rPr lang="pt-BR" sz="1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 Diretor</a:t>
            </a:r>
          </a:p>
          <a:p>
            <a:pPr algn="just">
              <a:buFont typeface="Arial" pitchFamily="34" charset="0"/>
              <a:buChar char="•"/>
            </a:pPr>
            <a:endParaRPr lang="pt-BR" sz="12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Apresentação de indicadores operacionais e gerenciais</a:t>
            </a:r>
          </a:p>
          <a:p>
            <a:pPr algn="just">
              <a:buFont typeface="Arial" pitchFamily="34" charset="0"/>
              <a:buChar char="•"/>
            </a:pPr>
            <a:endParaRPr lang="pt-BR" sz="12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Apresentação de análises e planos de ações elaborados para correção de anomalias</a:t>
            </a:r>
          </a:p>
          <a:p>
            <a:pPr algn="just">
              <a:buFont typeface="Arial" pitchFamily="34" charset="0"/>
              <a:buChar char="•"/>
            </a:pPr>
            <a:endParaRPr lang="pt-BR" sz="12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Apresentação de status de ações em andamento</a:t>
            </a:r>
          </a:p>
        </p:txBody>
      </p:sp>
      <p:cxnSp>
        <p:nvCxnSpPr>
          <p:cNvPr id="29" name="Conector reto 28"/>
          <p:cNvCxnSpPr/>
          <p:nvPr/>
        </p:nvCxnSpPr>
        <p:spPr>
          <a:xfrm rot="5400000">
            <a:off x="3354516" y="4216710"/>
            <a:ext cx="262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4716016" y="2829186"/>
            <a:ext cx="212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u="sng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Participantes: </a:t>
            </a:r>
          </a:p>
          <a:p>
            <a:pPr>
              <a:buFontTx/>
              <a:buChar char="-"/>
            </a:pPr>
            <a:r>
              <a:rPr lang="pt-BR" sz="1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Diretores  de negócio</a:t>
            </a:r>
          </a:p>
          <a:p>
            <a:pPr>
              <a:buFontTx/>
              <a:buChar char="-"/>
            </a:pPr>
            <a:r>
              <a:rPr lang="pt-BR" sz="1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Presidente</a:t>
            </a:r>
          </a:p>
          <a:p>
            <a:pPr algn="just"/>
            <a:r>
              <a:rPr lang="pt-BR" sz="1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pt-BR"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Apresentação de indicadores gerenciais e estratégicos</a:t>
            </a:r>
          </a:p>
          <a:p>
            <a:pPr algn="just">
              <a:buFont typeface="Arial" pitchFamily="34" charset="0"/>
              <a:buChar char="•"/>
            </a:pPr>
            <a:endParaRPr lang="pt-BR" sz="12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Apresentação de análises e planos de ações elaborados para correção de anomalias</a:t>
            </a:r>
          </a:p>
          <a:p>
            <a:pPr algn="just">
              <a:buFont typeface="Arial" pitchFamily="34" charset="0"/>
              <a:buChar char="•"/>
            </a:pPr>
            <a:endParaRPr lang="pt-BR" sz="12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Apresentação de status de ações em andamento</a:t>
            </a:r>
          </a:p>
        </p:txBody>
      </p:sp>
      <p:cxnSp>
        <p:nvCxnSpPr>
          <p:cNvPr id="31" name="Conector reto 30"/>
          <p:cNvCxnSpPr/>
          <p:nvPr/>
        </p:nvCxnSpPr>
        <p:spPr>
          <a:xfrm rot="5400000">
            <a:off x="5586763" y="4216710"/>
            <a:ext cx="262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6900996" y="2829186"/>
            <a:ext cx="212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u="sng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Participantes: </a:t>
            </a:r>
          </a:p>
          <a:p>
            <a:r>
              <a:rPr lang="pt-BR" sz="1200" b="1" u="sng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</a:t>
            </a:r>
            <a:r>
              <a:rPr lang="pt-BR" sz="1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Presidente Endesa Brasil</a:t>
            </a:r>
          </a:p>
          <a:p>
            <a:pPr>
              <a:buFontTx/>
              <a:buChar char="-"/>
            </a:pPr>
            <a:r>
              <a:rPr lang="pt-BR" sz="1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Comitê Executivo Endesa Brasil</a:t>
            </a:r>
          </a:p>
          <a:p>
            <a:pPr algn="just">
              <a:buFont typeface="Arial" pitchFamily="34" charset="0"/>
              <a:buChar char="•"/>
            </a:pPr>
            <a:endParaRPr lang="pt-BR" sz="12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Apresentação de indicadores estratégicos</a:t>
            </a:r>
          </a:p>
          <a:p>
            <a:pPr algn="just">
              <a:buFont typeface="Arial" pitchFamily="34" charset="0"/>
              <a:buChar char="•"/>
            </a:pPr>
            <a:endParaRPr lang="pt-BR" sz="12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Apresentação de análises e planos de ações elaborados para correção de anomalias</a:t>
            </a:r>
          </a:p>
          <a:p>
            <a:pPr algn="just">
              <a:buFont typeface="Arial" pitchFamily="34" charset="0"/>
              <a:buChar char="•"/>
            </a:pPr>
            <a:endParaRPr lang="pt-BR" sz="12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Apresentação de status de ações em andamento</a:t>
            </a:r>
          </a:p>
        </p:txBody>
      </p:sp>
      <p:sp>
        <p:nvSpPr>
          <p:cNvPr id="35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95536" y="1196752"/>
            <a:ext cx="7562230" cy="432048"/>
          </a:xfrm>
        </p:spPr>
        <p:txBody>
          <a:bodyPr/>
          <a:lstStyle/>
          <a:p>
            <a:pPr marL="0" lvl="0" indent="0" algn="just">
              <a:buNone/>
            </a:pPr>
            <a:r>
              <a:rPr lang="pt-BR" dirty="0" smtClean="0"/>
              <a:t>A agenda de reuniões de acompanhamento segue a seguinte dinâmica:</a:t>
            </a:r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8229600" y="594360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spaço Reservado para Texto 2"/>
          <p:cNvSpPr txBox="1">
            <a:spLocks/>
          </p:cNvSpPr>
          <p:nvPr/>
        </p:nvSpPr>
        <p:spPr>
          <a:xfrm>
            <a:off x="1331640" y="6248429"/>
            <a:ext cx="6624736" cy="432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 consultores estarão disponíveis por 2 dias antes de cada reunião para apoio às análises dos materiais</a:t>
            </a:r>
            <a:r>
              <a:rPr kumimoji="0" lang="pt-B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elaborados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63754">
            <a:off x="1324396" y="6196185"/>
            <a:ext cx="274808" cy="60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CaixaDeTexto 36"/>
          <p:cNvSpPr txBox="1"/>
          <p:nvPr/>
        </p:nvSpPr>
        <p:spPr>
          <a:xfrm>
            <a:off x="5603862" y="5805264"/>
            <a:ext cx="3550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t>D = data de divulgação de resultados financeiros e operacionais</a:t>
            </a:r>
          </a:p>
          <a:p>
            <a:pPr algn="ctr"/>
            <a:r>
              <a:rPr lang="pt-BR" sz="1000" b="1" dirty="0" smtClean="0">
                <a:solidFill>
                  <a:srgbClr val="FF0000"/>
                </a:solidFill>
                <a:latin typeface="Calibri"/>
              </a:rPr>
              <a:t>Sugestão: 5º dia do mês</a:t>
            </a:r>
          </a:p>
        </p:txBody>
      </p:sp>
      <p:cxnSp>
        <p:nvCxnSpPr>
          <p:cNvPr id="34" name="Conector reto 33"/>
          <p:cNvCxnSpPr/>
          <p:nvPr/>
        </p:nvCxnSpPr>
        <p:spPr>
          <a:xfrm>
            <a:off x="395536" y="5734772"/>
            <a:ext cx="853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rot="5400000">
            <a:off x="436536" y="1917461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rot="5400000">
            <a:off x="723775" y="1917461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rot="5400000">
            <a:off x="1011014" y="1917461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rot="5400000">
            <a:off x="1298253" y="1917461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rot="5400000">
            <a:off x="1585492" y="1917461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rot="5400000">
            <a:off x="1872731" y="1917461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rot="5400000">
            <a:off x="2159970" y="1917461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rot="5400000">
            <a:off x="2447209" y="1917461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rot="5400000">
            <a:off x="2734448" y="1917461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rot="5400000">
            <a:off x="3021687" y="1917461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rot="5400000">
            <a:off x="3308926" y="1917461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rot="5400000">
            <a:off x="3596165" y="1917461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rot="5400000">
            <a:off x="3883404" y="1917461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rot="5400000">
            <a:off x="4170643" y="1917461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rot="5400000">
            <a:off x="4457882" y="1917461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rot="5400000">
            <a:off x="4745121" y="1917461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rot="5400000">
            <a:off x="5032360" y="1917461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 rot="5400000">
            <a:off x="5319599" y="1917461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rot="5400000">
            <a:off x="5606838" y="1917461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 rot="5400000">
            <a:off x="5894077" y="1917461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rot="5400000">
            <a:off x="6181316" y="1917461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 rot="5400000">
            <a:off x="6468555" y="1917461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 rot="5400000">
            <a:off x="6755794" y="1917461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 rot="5400000">
            <a:off x="7043033" y="1917461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rot="5400000">
            <a:off x="7330272" y="1917461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rot="5400000">
            <a:off x="7617511" y="1917461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>
          <a:xfrm rot="5400000">
            <a:off x="7904750" y="1917461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 rot="5400000">
            <a:off x="8191989" y="1917461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/>
          <p:cNvCxnSpPr/>
          <p:nvPr/>
        </p:nvCxnSpPr>
        <p:spPr>
          <a:xfrm rot="5400000">
            <a:off x="8479228" y="1917461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 rot="5400000">
            <a:off x="8766472" y="1917461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ixaDeTexto 69"/>
          <p:cNvSpPr txBox="1"/>
          <p:nvPr/>
        </p:nvSpPr>
        <p:spPr>
          <a:xfrm>
            <a:off x="7740352" y="1259468"/>
            <a:ext cx="1152128" cy="36933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Sugestão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Agenda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12"/>
          <p:cNvSpPr txBox="1">
            <a:spLocks noChangeArrowheads="1"/>
          </p:cNvSpPr>
          <p:nvPr/>
        </p:nvSpPr>
        <p:spPr bwMode="auto">
          <a:xfrm>
            <a:off x="5031968" y="1341438"/>
            <a:ext cx="328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rgbClr val="3A6598"/>
                </a:solidFill>
                <a:latin typeface="+mj-lt"/>
              </a:rPr>
              <a:t>ÍNDICE</a:t>
            </a:r>
          </a:p>
        </p:txBody>
      </p:sp>
      <p:pic>
        <p:nvPicPr>
          <p:cNvPr id="6" name="Picture 2" descr="3330516135_3792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365250"/>
            <a:ext cx="352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Projetos TOTVS\PPT\sombrinha-vertic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443" y="1357313"/>
            <a:ext cx="3143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8538234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39552" y="1950659"/>
            <a:ext cx="3026699" cy="22641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Espaço Reservado para Número de Slide 9"/>
          <p:cNvSpPr txBox="1">
            <a:spLocks/>
          </p:cNvSpPr>
          <p:nvPr/>
        </p:nvSpPr>
        <p:spPr bwMode="auto">
          <a:xfrm>
            <a:off x="-36513" y="6492875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04D61-DB10-40A0-857E-6B3E472683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4641443" y="2119496"/>
            <a:ext cx="439505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0050" indent="-400050" defTabSz="2667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pt-BR" sz="1600" dirty="0" smtClean="0"/>
              <a:t>Revisão da metodologia</a:t>
            </a:r>
          </a:p>
          <a:p>
            <a:pPr marL="400050" indent="-400050" defTabSz="2667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pt-BR" sz="1600" dirty="0" smtClean="0"/>
              <a:t>Acompanhamento de resultados</a:t>
            </a:r>
          </a:p>
          <a:p>
            <a:pPr marL="857250" lvl="1" indent="-400050" defTabSz="26670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sz="1600" dirty="0" smtClean="0"/>
              <a:t>Acompanhamento da Rotina</a:t>
            </a:r>
          </a:p>
          <a:p>
            <a:pPr marL="857250" lvl="1" indent="-400050" defTabSz="26670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sz="1600" dirty="0" smtClean="0"/>
              <a:t>Etapas</a:t>
            </a:r>
          </a:p>
          <a:p>
            <a:pPr marL="857250" lvl="1" indent="-400050" defTabSz="26670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sz="1600" dirty="0" smtClean="0"/>
              <a:t>Método</a:t>
            </a:r>
          </a:p>
          <a:p>
            <a:pPr marL="857250" lvl="1" indent="-400050" defTabSz="26670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sz="1600" dirty="0" smtClean="0"/>
              <a:t>Agenda</a:t>
            </a:r>
          </a:p>
          <a:p>
            <a:pPr marL="400050" indent="-400050" defTabSz="2667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pt-BR" sz="1600" dirty="0" smtClean="0"/>
              <a:t>Próximos passos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/>
          <p:cNvSpPr/>
          <p:nvPr/>
        </p:nvSpPr>
        <p:spPr>
          <a:xfrm>
            <a:off x="8086744" y="5863624"/>
            <a:ext cx="1043608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Pontos importantes para uma boa reunião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Espaço Reservado para Número de Slide 9"/>
          <p:cNvSpPr txBox="1">
            <a:spLocks/>
          </p:cNvSpPr>
          <p:nvPr/>
        </p:nvSpPr>
        <p:spPr bwMode="auto">
          <a:xfrm>
            <a:off x="-36513" y="6492875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04D61-DB10-40A0-857E-6B3E472683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556792"/>
            <a:ext cx="365413" cy="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upo 49"/>
          <p:cNvGrpSpPr/>
          <p:nvPr/>
        </p:nvGrpSpPr>
        <p:grpSpPr>
          <a:xfrm>
            <a:off x="107458" y="1340298"/>
            <a:ext cx="2769614" cy="2284330"/>
            <a:chOff x="449298" y="1340298"/>
            <a:chExt cx="3848829" cy="2284330"/>
          </a:xfrm>
        </p:grpSpPr>
        <p:grpSp>
          <p:nvGrpSpPr>
            <p:cNvPr id="44" name="Grupo 43"/>
            <p:cNvGrpSpPr/>
            <p:nvPr/>
          </p:nvGrpSpPr>
          <p:grpSpPr>
            <a:xfrm>
              <a:off x="449298" y="1340298"/>
              <a:ext cx="3848829" cy="2284330"/>
              <a:chOff x="105593" y="1211353"/>
              <a:chExt cx="3848829" cy="2284330"/>
            </a:xfrm>
          </p:grpSpPr>
          <p:grpSp>
            <p:nvGrpSpPr>
              <p:cNvPr id="3" name="Grupo 39"/>
              <p:cNvGrpSpPr/>
              <p:nvPr/>
            </p:nvGrpSpPr>
            <p:grpSpPr>
              <a:xfrm rot="21363754">
                <a:off x="105593" y="1211353"/>
                <a:ext cx="3848829" cy="2284330"/>
                <a:chOff x="107224" y="1438191"/>
                <a:chExt cx="2678361" cy="2553070"/>
              </a:xfrm>
            </p:grpSpPr>
            <p:sp>
              <p:nvSpPr>
                <p:cNvPr id="7" name="Fluxograma: Processo 6"/>
                <p:cNvSpPr/>
                <p:nvPr/>
              </p:nvSpPr>
              <p:spPr>
                <a:xfrm>
                  <a:off x="116460" y="1438191"/>
                  <a:ext cx="2655340" cy="2494866"/>
                </a:xfrm>
                <a:prstGeom prst="flowChartProcess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dirty="0"/>
                </a:p>
              </p:txBody>
            </p:sp>
            <p:sp>
              <p:nvSpPr>
                <p:cNvPr id="8" name="Retângulo 7"/>
                <p:cNvSpPr/>
                <p:nvPr/>
              </p:nvSpPr>
              <p:spPr>
                <a:xfrm>
                  <a:off x="107224" y="2959306"/>
                  <a:ext cx="2678361" cy="10319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pt-BR" dirty="0" smtClean="0"/>
                    <a:t>Reuniões de acompanhamento</a:t>
                  </a:r>
                  <a:r>
                    <a:rPr lang="pt-BR" b="1" dirty="0" smtClean="0"/>
                    <a:t> expositivas</a:t>
                  </a:r>
                  <a:r>
                    <a:rPr lang="pt-BR" dirty="0" smtClean="0"/>
                    <a:t> e </a:t>
                  </a:r>
                  <a:r>
                    <a:rPr lang="pt-BR" b="1" dirty="0" smtClean="0"/>
                    <a:t>objetivas</a:t>
                  </a:r>
                </a:p>
              </p:txBody>
            </p:sp>
          </p:grpSp>
          <p:pic>
            <p:nvPicPr>
              <p:cNvPr id="4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21363754">
                <a:off x="206728" y="1424372"/>
                <a:ext cx="365413" cy="805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9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1360814">
              <a:off x="1319007" y="1425409"/>
              <a:ext cx="2102526" cy="1362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Grupo 24"/>
          <p:cNvGrpSpPr/>
          <p:nvPr/>
        </p:nvGrpSpPr>
        <p:grpSpPr>
          <a:xfrm rot="431648">
            <a:off x="6269676" y="4059115"/>
            <a:ext cx="2736304" cy="2376255"/>
            <a:chOff x="2627792" y="4149080"/>
            <a:chExt cx="2736304" cy="2376255"/>
          </a:xfrm>
        </p:grpSpPr>
        <p:grpSp>
          <p:nvGrpSpPr>
            <p:cNvPr id="13" name="Grupo 47"/>
            <p:cNvGrpSpPr/>
            <p:nvPr/>
          </p:nvGrpSpPr>
          <p:grpSpPr>
            <a:xfrm>
              <a:off x="2627792" y="4149080"/>
              <a:ext cx="2736304" cy="2376255"/>
              <a:chOff x="3121818" y="1266473"/>
              <a:chExt cx="3010444" cy="2811367"/>
            </a:xfrm>
          </p:grpSpPr>
          <p:sp>
            <p:nvSpPr>
              <p:cNvPr id="36" name="Fluxograma: Processo 35"/>
              <p:cNvSpPr/>
              <p:nvPr/>
            </p:nvSpPr>
            <p:spPr>
              <a:xfrm rot="21599582">
                <a:off x="3121818" y="1266473"/>
                <a:ext cx="3010444" cy="2811367"/>
              </a:xfrm>
              <a:prstGeom prst="flowChartProcess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42" name="Retângulo 41"/>
              <p:cNvSpPr/>
              <p:nvPr/>
            </p:nvSpPr>
            <p:spPr>
              <a:xfrm rot="21599582">
                <a:off x="3126550" y="2948397"/>
                <a:ext cx="2973338" cy="1092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pt-BR" dirty="0" smtClean="0"/>
                  <a:t>Responsável pela reunião deve </a:t>
                </a:r>
                <a:r>
                  <a:rPr lang="pt-BR" b="1" dirty="0" smtClean="0"/>
                  <a:t>criticar os resultados apresentados</a:t>
                </a:r>
              </a:p>
            </p:txBody>
          </p:sp>
        </p:grpSp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18660" y="4206234"/>
              <a:ext cx="365413" cy="805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2" descr="http://maryturck.files.wordpress.com/2009/08/fotolia_man-with-tie-and-megaphon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1576948">
              <a:off x="3280613" y="4222739"/>
              <a:ext cx="1423442" cy="1423443"/>
            </a:xfrm>
            <a:prstGeom prst="rect">
              <a:avLst/>
            </a:prstGeom>
            <a:noFill/>
          </p:spPr>
        </p:pic>
      </p:grpSp>
      <p:grpSp>
        <p:nvGrpSpPr>
          <p:cNvPr id="26" name="Grupo 25"/>
          <p:cNvGrpSpPr/>
          <p:nvPr/>
        </p:nvGrpSpPr>
        <p:grpSpPr>
          <a:xfrm rot="235589">
            <a:off x="179512" y="4173588"/>
            <a:ext cx="2736304" cy="2376255"/>
            <a:chOff x="2627792" y="4149080"/>
            <a:chExt cx="2736304" cy="2376255"/>
          </a:xfrm>
        </p:grpSpPr>
        <p:grpSp>
          <p:nvGrpSpPr>
            <p:cNvPr id="27" name="Grupo 47"/>
            <p:cNvGrpSpPr/>
            <p:nvPr/>
          </p:nvGrpSpPr>
          <p:grpSpPr>
            <a:xfrm>
              <a:off x="2627792" y="4149080"/>
              <a:ext cx="2736304" cy="2376255"/>
              <a:chOff x="3121818" y="1266473"/>
              <a:chExt cx="3010444" cy="2811367"/>
            </a:xfrm>
          </p:grpSpPr>
          <p:sp>
            <p:nvSpPr>
              <p:cNvPr id="30" name="Fluxograma: Processo 29"/>
              <p:cNvSpPr/>
              <p:nvPr/>
            </p:nvSpPr>
            <p:spPr>
              <a:xfrm rot="21599582">
                <a:off x="3121818" y="1266473"/>
                <a:ext cx="3010444" cy="2811367"/>
              </a:xfrm>
              <a:prstGeom prst="flowChartProcess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31" name="Retângulo 30"/>
              <p:cNvSpPr/>
              <p:nvPr/>
            </p:nvSpPr>
            <p:spPr>
              <a:xfrm rot="21599582">
                <a:off x="3126550" y="2948396"/>
                <a:ext cx="2973338" cy="1092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pt-BR" dirty="0" smtClean="0"/>
                  <a:t>Uma boa </a:t>
                </a:r>
                <a:r>
                  <a:rPr lang="pt-BR" b="1" dirty="0" smtClean="0"/>
                  <a:t>análise</a:t>
                </a:r>
                <a:r>
                  <a:rPr lang="pt-BR" dirty="0" smtClean="0"/>
                  <a:t> é fundamentada em </a:t>
                </a:r>
                <a:r>
                  <a:rPr lang="pt-BR" b="1" dirty="0" smtClean="0"/>
                  <a:t>base em dados</a:t>
                </a:r>
              </a:p>
            </p:txBody>
          </p:sp>
        </p:grpSp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18660" y="4206234"/>
              <a:ext cx="365413" cy="805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" name="Grupo 42"/>
          <p:cNvGrpSpPr/>
          <p:nvPr/>
        </p:nvGrpSpPr>
        <p:grpSpPr>
          <a:xfrm>
            <a:off x="3232948" y="4077072"/>
            <a:ext cx="2736304" cy="2376255"/>
            <a:chOff x="3232948" y="4077072"/>
            <a:chExt cx="2736304" cy="2376255"/>
          </a:xfrm>
        </p:grpSpPr>
        <p:grpSp>
          <p:nvGrpSpPr>
            <p:cNvPr id="32" name="Grupo 31"/>
            <p:cNvGrpSpPr/>
            <p:nvPr/>
          </p:nvGrpSpPr>
          <p:grpSpPr>
            <a:xfrm rot="21215378">
              <a:off x="3232948" y="4077072"/>
              <a:ext cx="2736304" cy="2376255"/>
              <a:chOff x="2627792" y="4149080"/>
              <a:chExt cx="2736304" cy="2376255"/>
            </a:xfrm>
          </p:grpSpPr>
          <p:grpSp>
            <p:nvGrpSpPr>
              <p:cNvPr id="34" name="Grupo 47"/>
              <p:cNvGrpSpPr/>
              <p:nvPr/>
            </p:nvGrpSpPr>
            <p:grpSpPr>
              <a:xfrm>
                <a:off x="2627792" y="4149080"/>
                <a:ext cx="2736304" cy="2376255"/>
                <a:chOff x="3121818" y="1266473"/>
                <a:chExt cx="3010444" cy="2811367"/>
              </a:xfrm>
            </p:grpSpPr>
            <p:sp>
              <p:nvSpPr>
                <p:cNvPr id="38" name="Fluxograma: Processo 37"/>
                <p:cNvSpPr/>
                <p:nvPr/>
              </p:nvSpPr>
              <p:spPr>
                <a:xfrm rot="21599582">
                  <a:off x="3121818" y="1266473"/>
                  <a:ext cx="3010444" cy="2811367"/>
                </a:xfrm>
                <a:prstGeom prst="flowChartProcess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dirty="0"/>
                </a:p>
              </p:txBody>
            </p:sp>
            <p:sp>
              <p:nvSpPr>
                <p:cNvPr id="39" name="Retângulo 38"/>
                <p:cNvSpPr/>
                <p:nvPr/>
              </p:nvSpPr>
              <p:spPr>
                <a:xfrm rot="21599582">
                  <a:off x="3126549" y="2948397"/>
                  <a:ext cx="2973338" cy="10923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pt-BR" b="1" dirty="0" smtClean="0"/>
                    <a:t>As</a:t>
                  </a:r>
                  <a:r>
                    <a:rPr lang="pt-BR" dirty="0" smtClean="0"/>
                    <a:t> </a:t>
                  </a:r>
                  <a:r>
                    <a:rPr lang="pt-BR" b="1" dirty="0" smtClean="0"/>
                    <a:t>medidas</a:t>
                  </a:r>
                  <a:r>
                    <a:rPr lang="pt-BR" dirty="0" smtClean="0"/>
                    <a:t> propostas devem </a:t>
                  </a:r>
                  <a:r>
                    <a:rPr lang="pt-BR" b="1" dirty="0" smtClean="0"/>
                    <a:t>eliminar</a:t>
                  </a:r>
                  <a:r>
                    <a:rPr lang="pt-BR" dirty="0" smtClean="0"/>
                    <a:t> as </a:t>
                  </a:r>
                  <a:r>
                    <a:rPr lang="pt-BR" b="1" dirty="0" smtClean="0"/>
                    <a:t>causas</a:t>
                  </a:r>
                  <a:r>
                    <a:rPr lang="pt-BR" dirty="0" smtClean="0"/>
                    <a:t> dos desvios </a:t>
                  </a:r>
                  <a:endParaRPr lang="pt-BR" b="1" dirty="0" smtClean="0"/>
                </a:p>
              </p:txBody>
            </p:sp>
          </p:grpSp>
          <p:pic>
            <p:nvPicPr>
              <p:cNvPr id="3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18660" y="4206234"/>
                <a:ext cx="365413" cy="805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0" name="Picture 4" descr="http://www.adcet.edu.au/Admin/UploadedFiles/Images/Photos/diverse%20styles%202.jpg"/>
            <p:cNvPicPr>
              <a:picLocks noChangeAspect="1" noChangeArrowheads="1"/>
            </p:cNvPicPr>
            <p:nvPr/>
          </p:nvPicPr>
          <p:blipFill>
            <a:blip r:embed="rId6" cstate="print"/>
            <a:srcRect l="4701" b="7870"/>
            <a:stretch>
              <a:fillRect/>
            </a:stretch>
          </p:blipFill>
          <p:spPr bwMode="auto">
            <a:xfrm rot="21165822">
              <a:off x="3765320" y="4185015"/>
              <a:ext cx="1796249" cy="1302399"/>
            </a:xfrm>
            <a:prstGeom prst="rect">
              <a:avLst/>
            </a:prstGeom>
            <a:noFill/>
          </p:spPr>
        </p:pic>
      </p:grpSp>
      <p:pic>
        <p:nvPicPr>
          <p:cNvPr id="46" name="Picture 16" descr="http://biurrunconsulting.files.wordpress.com/2010/02/fotolia_9090314_subscription_x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83905">
            <a:off x="773788" y="4255429"/>
            <a:ext cx="1872208" cy="1381624"/>
          </a:xfrm>
          <a:prstGeom prst="rect">
            <a:avLst/>
          </a:prstGeom>
          <a:noFill/>
        </p:spPr>
      </p:pic>
      <p:grpSp>
        <p:nvGrpSpPr>
          <p:cNvPr id="64" name="Grupo 63"/>
          <p:cNvGrpSpPr/>
          <p:nvPr/>
        </p:nvGrpSpPr>
        <p:grpSpPr>
          <a:xfrm>
            <a:off x="5828648" y="1340768"/>
            <a:ext cx="3207848" cy="2291482"/>
            <a:chOff x="5396600" y="1412776"/>
            <a:chExt cx="3207848" cy="2291482"/>
          </a:xfrm>
        </p:grpSpPr>
        <p:grpSp>
          <p:nvGrpSpPr>
            <p:cNvPr id="4" name="Grupo 31"/>
            <p:cNvGrpSpPr/>
            <p:nvPr/>
          </p:nvGrpSpPr>
          <p:grpSpPr>
            <a:xfrm>
              <a:off x="5396600" y="1412776"/>
              <a:ext cx="3207848" cy="2291482"/>
              <a:chOff x="6588224" y="1988840"/>
              <a:chExt cx="2232248" cy="3270329"/>
            </a:xfrm>
          </p:grpSpPr>
          <p:sp>
            <p:nvSpPr>
              <p:cNvPr id="17" name="Fluxograma: Processo 16"/>
              <p:cNvSpPr/>
              <p:nvPr/>
            </p:nvSpPr>
            <p:spPr>
              <a:xfrm>
                <a:off x="6588224" y="1988840"/>
                <a:ext cx="2232248" cy="3240360"/>
              </a:xfrm>
              <a:prstGeom prst="flowChartProcess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18" name="Retângulo 17"/>
              <p:cNvSpPr/>
              <p:nvPr/>
            </p:nvSpPr>
            <p:spPr>
              <a:xfrm>
                <a:off x="6670415" y="3941422"/>
                <a:ext cx="2119296" cy="1317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pt-BR" b="1" dirty="0" smtClean="0"/>
                  <a:t>As análises</a:t>
                </a:r>
                <a:r>
                  <a:rPr lang="pt-BR" dirty="0" smtClean="0"/>
                  <a:t> de indicadores devem ser realizadas </a:t>
                </a:r>
                <a:r>
                  <a:rPr lang="pt-BR" b="1" dirty="0" smtClean="0"/>
                  <a:t>antes </a:t>
                </a:r>
                <a:r>
                  <a:rPr lang="pt-BR" dirty="0" smtClean="0"/>
                  <a:t>das reuniões</a:t>
                </a:r>
              </a:p>
            </p:txBody>
          </p:sp>
        </p:grpSp>
        <p:pic>
          <p:nvPicPr>
            <p:cNvPr id="62" name="Picture 14" descr="http://lh6.ggpht.com/_JdoHPQAu1cs/Sv_eWobIy3I/AAAAAAAAW5M/9XUjRu5vQ94/Fotolia_4599026_XS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930139" y="1449851"/>
              <a:ext cx="1080120" cy="1293278"/>
            </a:xfrm>
            <a:prstGeom prst="rect">
              <a:avLst/>
            </a:prstGeom>
            <a:noFill/>
          </p:spPr>
        </p:pic>
        <p:pic>
          <p:nvPicPr>
            <p:cNvPr id="63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252441" y="1484784"/>
              <a:ext cx="1207991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6" name="Grupo 65"/>
          <p:cNvGrpSpPr/>
          <p:nvPr/>
        </p:nvGrpSpPr>
        <p:grpSpPr>
          <a:xfrm>
            <a:off x="3220707" y="1198497"/>
            <a:ext cx="2508477" cy="2464414"/>
            <a:chOff x="3060554" y="1222247"/>
            <a:chExt cx="2508477" cy="2464414"/>
          </a:xfrm>
        </p:grpSpPr>
        <p:grpSp>
          <p:nvGrpSpPr>
            <p:cNvPr id="56" name="Grupo 55"/>
            <p:cNvGrpSpPr/>
            <p:nvPr/>
          </p:nvGrpSpPr>
          <p:grpSpPr>
            <a:xfrm rot="283293">
              <a:off x="3060554" y="1222247"/>
              <a:ext cx="2508477" cy="2464414"/>
              <a:chOff x="596260" y="1013213"/>
              <a:chExt cx="3485937" cy="2464414"/>
            </a:xfrm>
          </p:grpSpPr>
          <p:grpSp>
            <p:nvGrpSpPr>
              <p:cNvPr id="58" name="Grupo 39"/>
              <p:cNvGrpSpPr/>
              <p:nvPr/>
            </p:nvGrpSpPr>
            <p:grpSpPr>
              <a:xfrm rot="21363754">
                <a:off x="596260" y="1013213"/>
                <a:ext cx="3485937" cy="2464414"/>
                <a:chOff x="453333" y="1240755"/>
                <a:chExt cx="2425829" cy="2754338"/>
              </a:xfrm>
            </p:grpSpPr>
            <p:sp>
              <p:nvSpPr>
                <p:cNvPr id="60" name="Fluxograma: Processo 59"/>
                <p:cNvSpPr/>
                <p:nvPr/>
              </p:nvSpPr>
              <p:spPr>
                <a:xfrm>
                  <a:off x="517468" y="1240755"/>
                  <a:ext cx="2254812" cy="2695211"/>
                </a:xfrm>
                <a:prstGeom prst="flowChartProcess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dirty="0"/>
                </a:p>
              </p:txBody>
            </p:sp>
            <p:sp>
              <p:nvSpPr>
                <p:cNvPr id="61" name="Retângulo 60"/>
                <p:cNvSpPr/>
                <p:nvPr/>
              </p:nvSpPr>
              <p:spPr>
                <a:xfrm>
                  <a:off x="453333" y="2653552"/>
                  <a:ext cx="2425829" cy="13415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pt-BR" dirty="0" smtClean="0"/>
                    <a:t>Reuniões de acompanhamento</a:t>
                  </a:r>
                  <a:r>
                    <a:rPr lang="pt-BR" b="1" dirty="0" smtClean="0"/>
                    <a:t> seguem a duração pré- definida</a:t>
                  </a:r>
                </a:p>
              </p:txBody>
            </p:sp>
          </p:grpSp>
          <p:pic>
            <p:nvPicPr>
              <p:cNvPr id="5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21363754">
                <a:off x="766221" y="1391119"/>
                <a:ext cx="365413" cy="805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5" name="Picture 44" descr="https://lh5.googleusercontent.com/_JdoHPQAu1cs/Sv_e62CavlI/AAAAAAAAW9s/HYGVi3mGJgI/Fotolia_11067222_XS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51920" y="1292510"/>
              <a:ext cx="936104" cy="124813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ítulo 1"/>
          <p:cNvSpPr>
            <a:spLocks noGrp="1"/>
          </p:cNvSpPr>
          <p:nvPr>
            <p:ph type="title"/>
          </p:nvPr>
        </p:nvSpPr>
        <p:spPr>
          <a:xfrm>
            <a:off x="971550" y="0"/>
            <a:ext cx="8172450" cy="836613"/>
          </a:xfrm>
        </p:spPr>
        <p:txBody>
          <a:bodyPr/>
          <a:lstStyle/>
          <a:p>
            <a:pPr algn="r"/>
            <a:r>
              <a:rPr lang="pt-BR" dirty="0" smtClean="0">
                <a:effectLst/>
                <a:latin typeface="Arial" charset="0"/>
                <a:cs typeface="Arial" charset="0"/>
              </a:rPr>
              <a:t>Acompanhamento da Rotina</a:t>
            </a:r>
          </a:p>
        </p:txBody>
      </p:sp>
      <p:sp>
        <p:nvSpPr>
          <p:cNvPr id="14" name="Espaço Reservado para Número de Slide 3"/>
          <p:cNvSpPr txBox="1">
            <a:spLocks noGrp="1"/>
          </p:cNvSpPr>
          <p:nvPr/>
        </p:nvSpPr>
        <p:spPr bwMode="auto">
          <a:xfrm>
            <a:off x="0" y="6553200"/>
            <a:ext cx="395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36E8AB4-1738-4C87-886B-412F9D0E88FD}" type="slidenum">
              <a:rPr lang="pt-BR" sz="1000" b="1">
                <a:latin typeface="+mj-lt"/>
                <a:ea typeface="Verdana" pitchFamily="34" charset="0"/>
                <a:cs typeface="Verdana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pt-BR" sz="10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222945" y="2351230"/>
            <a:ext cx="1440160" cy="2628000"/>
          </a:xfrm>
          <a:prstGeom prst="roundRect">
            <a:avLst>
              <a:gd name="adj" fmla="val 3130"/>
            </a:avLst>
          </a:prstGeom>
          <a:ln w="3175"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Analisar indicadores e resultados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1898180" y="2351230"/>
            <a:ext cx="6950546" cy="2628000"/>
          </a:xfrm>
          <a:prstGeom prst="roundRect">
            <a:avLst>
              <a:gd name="adj" fmla="val 1531"/>
            </a:avLst>
          </a:prstGeom>
          <a:solidFill>
            <a:schemeClr val="accent1">
              <a:lumMod val="40000"/>
              <a:lumOff val="60000"/>
              <a:alpha val="85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/>
          <a:p>
            <a:pPr>
              <a:buFont typeface="Arial" pitchFamily="34" charset="0"/>
              <a:buChar char="•"/>
            </a:pPr>
            <a:r>
              <a:rPr lang="pt-BR" sz="1300" dirty="0" smtClean="0">
                <a:solidFill>
                  <a:schemeClr val="tx1"/>
                </a:solidFill>
              </a:rPr>
              <a:t> Analisar resultados no painel de indicadores Identificando possíveis problemas (metas não atingidas, tendências negativas, faróis amarelos consecutivos, variações abruptas, </a:t>
            </a:r>
            <a:r>
              <a:rPr lang="pt-BR" sz="1300" dirty="0" err="1" smtClean="0">
                <a:solidFill>
                  <a:schemeClr val="tx1"/>
                </a:solidFill>
              </a:rPr>
              <a:t>etc</a:t>
            </a:r>
            <a:r>
              <a:rPr lang="pt-BR" sz="1300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pt-BR" sz="13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1300" dirty="0" smtClean="0">
                <a:solidFill>
                  <a:schemeClr val="tx1"/>
                </a:solidFill>
              </a:rPr>
              <a:t> Convocar, caso necessário, colaboradores para auxílio no entendimento e análise dos problemas</a:t>
            </a:r>
          </a:p>
          <a:p>
            <a:pPr>
              <a:buFont typeface="Arial" pitchFamily="34" charset="0"/>
              <a:buChar char="•"/>
            </a:pPr>
            <a:endParaRPr lang="pt-BR" sz="13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1300" dirty="0" smtClean="0">
                <a:solidFill>
                  <a:schemeClr val="tx1"/>
                </a:solidFill>
              </a:rPr>
              <a:t> Estratificar os problemas identificados e priorizá-los através de análise de Pareto</a:t>
            </a:r>
          </a:p>
          <a:p>
            <a:pPr>
              <a:buFont typeface="Arial" pitchFamily="34" charset="0"/>
              <a:buChar char="•"/>
            </a:pPr>
            <a:endParaRPr lang="pt-BR" sz="13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1300" dirty="0" smtClean="0">
                <a:solidFill>
                  <a:schemeClr val="tx1"/>
                </a:solidFill>
              </a:rPr>
              <a:t> Identificar causas fundamentais dos problemas priorizados utilizando diagrama de causa e efeito, 5 porquês, </a:t>
            </a:r>
            <a:r>
              <a:rPr lang="pt-BR" sz="1300" dirty="0" err="1" smtClean="0">
                <a:solidFill>
                  <a:schemeClr val="tx1"/>
                </a:solidFill>
              </a:rPr>
              <a:t>etc</a:t>
            </a:r>
            <a:endParaRPr lang="pt-BR" sz="13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sz="13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1300" dirty="0" smtClean="0">
                <a:solidFill>
                  <a:schemeClr val="tx1"/>
                </a:solidFill>
              </a:rPr>
              <a:t>  Elaborar planos de ação eficientes e eficazes para eliminação das causas fundamentais dos problemas</a:t>
            </a: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1619672" y="1262865"/>
            <a:ext cx="2771353" cy="432000"/>
          </a:xfrm>
          <a:prstGeom prst="roundRect">
            <a:avLst>
              <a:gd name="adj" fmla="val 7243"/>
            </a:avLst>
          </a:prstGeom>
          <a:solidFill>
            <a:schemeClr val="accent1">
              <a:lumMod val="40000"/>
              <a:lumOff val="60000"/>
              <a:alpha val="85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Responsável que responde a </a:t>
            </a:r>
            <a:r>
              <a:rPr lang="pt-BR" sz="1400" dirty="0" smtClean="0">
                <a:solidFill>
                  <a:schemeClr val="tx1"/>
                </a:solidFill>
              </a:rPr>
              <a:t>Responsável</a:t>
            </a:r>
            <a:endParaRPr lang="pt-BR" sz="1400" dirty="0" smtClean="0">
              <a:solidFill>
                <a:schemeClr val="tx1"/>
              </a:solidFill>
            </a:endParaRPr>
          </a:p>
        </p:txBody>
      </p:sp>
      <p:sp>
        <p:nvSpPr>
          <p:cNvPr id="24" name="Espaço Reservado para Número de Slide 3"/>
          <p:cNvSpPr txBox="1">
            <a:spLocks noGrp="1"/>
          </p:cNvSpPr>
          <p:nvPr/>
        </p:nvSpPr>
        <p:spPr bwMode="auto">
          <a:xfrm>
            <a:off x="0" y="6553200"/>
            <a:ext cx="395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36E8AB4-1738-4C87-886B-412F9D0E88FD}" type="slidenum">
              <a:rPr lang="pt-BR" sz="1000" b="1">
                <a:latin typeface="+mj-lt"/>
                <a:ea typeface="Verdana" pitchFamily="34" charset="0"/>
                <a:cs typeface="Verdana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pt-BR" sz="10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179512" y="1914482"/>
            <a:ext cx="1548000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quê?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179512" y="1231869"/>
            <a:ext cx="1548000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Quem?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1873443" y="1914482"/>
            <a:ext cx="7020000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Como?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6084168" y="1268760"/>
            <a:ext cx="2774083" cy="432000"/>
          </a:xfrm>
          <a:prstGeom prst="roundRect">
            <a:avLst>
              <a:gd name="adj" fmla="val 7243"/>
            </a:avLst>
          </a:prstGeom>
          <a:solidFill>
            <a:schemeClr val="accent1">
              <a:lumMod val="40000"/>
              <a:lumOff val="60000"/>
              <a:alpha val="85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Diário / Semanal / Quinzenal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4644008" y="1231869"/>
            <a:ext cx="1548000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Quando?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222945" y="5123917"/>
            <a:ext cx="1440160" cy="1584000"/>
          </a:xfrm>
          <a:prstGeom prst="roundRect">
            <a:avLst>
              <a:gd name="adj" fmla="val 3130"/>
            </a:avLst>
          </a:prstGeom>
          <a:ln w="3175"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Realizar  acompanhamento da rotina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898180" y="5123917"/>
            <a:ext cx="6950546" cy="1584000"/>
          </a:xfrm>
          <a:prstGeom prst="roundRect">
            <a:avLst>
              <a:gd name="adj" fmla="val 1531"/>
            </a:avLst>
          </a:prstGeom>
          <a:solidFill>
            <a:schemeClr val="accent1">
              <a:lumMod val="40000"/>
              <a:lumOff val="60000"/>
              <a:alpha val="84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/>
          <a:p>
            <a:pPr>
              <a:buFont typeface="Arial" pitchFamily="34" charset="0"/>
              <a:buChar char="•"/>
            </a:pPr>
            <a:r>
              <a:rPr lang="pt-BR" sz="1300" dirty="0" smtClean="0">
                <a:solidFill>
                  <a:schemeClr val="tx1"/>
                </a:solidFill>
              </a:rPr>
              <a:t> Garantir convocação da equipe e participação de todos</a:t>
            </a:r>
          </a:p>
          <a:p>
            <a:pPr>
              <a:buFont typeface="Arial" pitchFamily="34" charset="0"/>
              <a:buChar char="•"/>
            </a:pPr>
            <a:endParaRPr lang="pt-BR" sz="13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1300" dirty="0" smtClean="0">
                <a:solidFill>
                  <a:schemeClr val="tx1"/>
                </a:solidFill>
              </a:rPr>
              <a:t> Definir pauta da reunião e escopo a ser apresentado</a:t>
            </a:r>
          </a:p>
          <a:p>
            <a:pPr>
              <a:buFont typeface="Arial" pitchFamily="34" charset="0"/>
              <a:buChar char="•"/>
            </a:pPr>
            <a:endParaRPr lang="pt-BR" sz="13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1300" dirty="0" smtClean="0">
                <a:solidFill>
                  <a:schemeClr val="tx1"/>
                </a:solidFill>
              </a:rPr>
              <a:t> Garantir que a ata da reunião seja elaborada</a:t>
            </a:r>
          </a:p>
          <a:p>
            <a:pPr>
              <a:buFont typeface="Arial" pitchFamily="34" charset="0"/>
              <a:buChar char="•"/>
            </a:pPr>
            <a:endParaRPr lang="pt-BR" sz="13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1300" dirty="0" smtClean="0">
                <a:solidFill>
                  <a:schemeClr val="tx1"/>
                </a:solidFill>
              </a:rPr>
              <a:t> Apresentar para equipe as ações definidas para manutenção de resultados ou alcance de metas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ítulo 1"/>
          <p:cNvSpPr>
            <a:spLocks noGrp="1"/>
          </p:cNvSpPr>
          <p:nvPr>
            <p:ph type="title"/>
          </p:nvPr>
        </p:nvSpPr>
        <p:spPr>
          <a:xfrm>
            <a:off x="971550" y="0"/>
            <a:ext cx="8172450" cy="836613"/>
          </a:xfrm>
        </p:spPr>
        <p:txBody>
          <a:bodyPr/>
          <a:lstStyle/>
          <a:p>
            <a:pPr algn="r"/>
            <a:r>
              <a:rPr lang="pt-BR" dirty="0" smtClean="0">
                <a:effectLst/>
                <a:latin typeface="Arial" charset="0"/>
                <a:cs typeface="Arial" charset="0"/>
              </a:rPr>
              <a:t>Reuniões de Acompanhamento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8172400" y="5898976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%</a:t>
            </a:r>
            <a:endParaRPr lang="pt-BR" dirty="0"/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4314825"/>
            <a:ext cx="39243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de cantos arredondados 16"/>
          <p:cNvSpPr/>
          <p:nvPr/>
        </p:nvSpPr>
        <p:spPr>
          <a:xfrm>
            <a:off x="222945" y="2351230"/>
            <a:ext cx="1440160" cy="3093994"/>
          </a:xfrm>
          <a:prstGeom prst="roundRect">
            <a:avLst>
              <a:gd name="adj" fmla="val 3130"/>
            </a:avLst>
          </a:prstGeom>
          <a:ln w="3175"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400" b="1" dirty="0" smtClean="0"/>
              <a:t>Analisar indicadores e resultados</a:t>
            </a:r>
            <a:endParaRPr lang="pt-B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1898180" y="2357125"/>
            <a:ext cx="6950546" cy="3093994"/>
          </a:xfrm>
          <a:prstGeom prst="roundRect">
            <a:avLst>
              <a:gd name="adj" fmla="val 1531"/>
            </a:avLst>
          </a:prstGeom>
          <a:solidFill>
            <a:schemeClr val="accent1">
              <a:lumMod val="40000"/>
              <a:lumOff val="60000"/>
              <a:alpha val="85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/>
          <a:p>
            <a:pPr>
              <a:buFont typeface="Arial" pitchFamily="34" charset="0"/>
              <a:buChar char="•"/>
            </a:pPr>
            <a:r>
              <a:rPr lang="pt-BR" sz="1300" dirty="0" smtClean="0">
                <a:solidFill>
                  <a:schemeClr val="tx1"/>
                </a:solidFill>
              </a:rPr>
              <a:t> Analisar resultados no painel de indicadores Identificando possíveis problemas (metas não atingidas, tendências negativas, faróis amarelos consecutivos, variações abruptas, </a:t>
            </a:r>
            <a:r>
              <a:rPr lang="pt-BR" sz="1300" dirty="0" err="1" smtClean="0">
                <a:solidFill>
                  <a:schemeClr val="tx1"/>
                </a:solidFill>
              </a:rPr>
              <a:t>etc</a:t>
            </a:r>
            <a:r>
              <a:rPr lang="pt-BR" sz="1300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pt-BR" sz="13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1300" dirty="0" smtClean="0">
                <a:solidFill>
                  <a:schemeClr val="tx1"/>
                </a:solidFill>
              </a:rPr>
              <a:t> Convocar, caso necessário, colaboradores para auxílio no entendimento e análise dos problemas</a:t>
            </a:r>
          </a:p>
          <a:p>
            <a:pPr>
              <a:buFont typeface="Arial" pitchFamily="34" charset="0"/>
              <a:buChar char="•"/>
            </a:pPr>
            <a:endParaRPr lang="pt-BR" sz="13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1300" dirty="0" smtClean="0">
                <a:solidFill>
                  <a:schemeClr val="tx1"/>
                </a:solidFill>
              </a:rPr>
              <a:t> Estratificar os problemas identificados e priorizá-los através de análise de Pareto</a:t>
            </a:r>
          </a:p>
          <a:p>
            <a:pPr>
              <a:buFont typeface="Arial" pitchFamily="34" charset="0"/>
              <a:buChar char="•"/>
            </a:pPr>
            <a:endParaRPr lang="pt-BR" sz="13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1300" dirty="0" smtClean="0">
                <a:solidFill>
                  <a:schemeClr val="tx1"/>
                </a:solidFill>
              </a:rPr>
              <a:t> Identificar causas fundamentais dos problemas priorizados utilizando diagrama de causa e efeito, 5 porquês, </a:t>
            </a:r>
            <a:r>
              <a:rPr lang="pt-BR" sz="1300" dirty="0" err="1" smtClean="0">
                <a:solidFill>
                  <a:schemeClr val="tx1"/>
                </a:solidFill>
              </a:rPr>
              <a:t>etc</a:t>
            </a:r>
            <a:endParaRPr lang="pt-BR" sz="13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sz="13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1300" dirty="0" smtClean="0">
                <a:solidFill>
                  <a:schemeClr val="tx1"/>
                </a:solidFill>
              </a:rPr>
              <a:t>  Elaborar planos de ação eficientes e eficazes para eliminação das causas fundamentais dos problemas</a:t>
            </a:r>
          </a:p>
          <a:p>
            <a:endParaRPr lang="pt-BR" sz="13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1300" dirty="0" smtClean="0">
                <a:solidFill>
                  <a:schemeClr val="tx1"/>
                </a:solidFill>
              </a:rPr>
              <a:t> Elaborar apresentação de resultados que contemplem toda a análise efetuada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1619672" y="1262865"/>
            <a:ext cx="2771353" cy="432000"/>
          </a:xfrm>
          <a:prstGeom prst="roundRect">
            <a:avLst>
              <a:gd name="adj" fmla="val 7243"/>
            </a:avLst>
          </a:prstGeom>
          <a:solidFill>
            <a:schemeClr val="accent1">
              <a:lumMod val="40000"/>
              <a:lumOff val="60000"/>
              <a:alpha val="85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Responsáveis / Diretores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20" name="Espaço Reservado para Número de Slide 3"/>
          <p:cNvSpPr txBox="1">
            <a:spLocks noGrp="1"/>
          </p:cNvSpPr>
          <p:nvPr/>
        </p:nvSpPr>
        <p:spPr bwMode="auto">
          <a:xfrm>
            <a:off x="0" y="6553200"/>
            <a:ext cx="395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36E8AB4-1738-4C87-886B-412F9D0E88FD}" type="slidenum">
              <a:rPr lang="pt-BR" sz="1000" b="1">
                <a:latin typeface="+mj-lt"/>
                <a:ea typeface="Verdana" pitchFamily="34" charset="0"/>
                <a:cs typeface="Verdana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pt-BR" sz="10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179512" y="1914482"/>
            <a:ext cx="1548000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quê?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179512" y="1231869"/>
            <a:ext cx="1548000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Quem?</a:t>
            </a: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1873443" y="1914482"/>
            <a:ext cx="7020000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Como?</a:t>
            </a: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6084166" y="1268760"/>
            <a:ext cx="2774083" cy="432000"/>
          </a:xfrm>
          <a:prstGeom prst="roundRect">
            <a:avLst>
              <a:gd name="adj" fmla="val 7243"/>
            </a:avLst>
          </a:prstGeom>
          <a:solidFill>
            <a:schemeClr val="accent1">
              <a:lumMod val="40000"/>
              <a:lumOff val="60000"/>
              <a:alpha val="85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Mensalmente, 1 semana antes da reunião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4644008" y="1231869"/>
            <a:ext cx="1548000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ítulo 1"/>
          <p:cNvSpPr>
            <a:spLocks noGrp="1"/>
          </p:cNvSpPr>
          <p:nvPr>
            <p:ph type="title"/>
          </p:nvPr>
        </p:nvSpPr>
        <p:spPr>
          <a:xfrm>
            <a:off x="971550" y="0"/>
            <a:ext cx="8172450" cy="836613"/>
          </a:xfrm>
        </p:spPr>
        <p:txBody>
          <a:bodyPr/>
          <a:lstStyle/>
          <a:p>
            <a:pPr algn="r"/>
            <a:r>
              <a:rPr lang="pt-BR" dirty="0" smtClean="0">
                <a:effectLst/>
                <a:latin typeface="Arial" charset="0"/>
                <a:cs typeface="Arial" charset="0"/>
              </a:rPr>
              <a:t>Reuniões de Acompanhamento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8172400" y="5898976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%</a:t>
            </a:r>
            <a:endParaRPr lang="pt-BR" dirty="0"/>
          </a:p>
        </p:txBody>
      </p:sp>
      <p:pic>
        <p:nvPicPr>
          <p:cNvPr id="5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4314825"/>
            <a:ext cx="39243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tângulo de cantos arredondados 52"/>
          <p:cNvSpPr/>
          <p:nvPr/>
        </p:nvSpPr>
        <p:spPr>
          <a:xfrm>
            <a:off x="222945" y="2351230"/>
            <a:ext cx="1440160" cy="1365802"/>
          </a:xfrm>
          <a:prstGeom prst="roundRect">
            <a:avLst>
              <a:gd name="adj" fmla="val 3130"/>
            </a:avLst>
          </a:prstGeom>
          <a:ln w="3175"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Realizar reunião de acompanhamento de resultados</a:t>
            </a:r>
          </a:p>
        </p:txBody>
      </p:sp>
      <p:sp>
        <p:nvSpPr>
          <p:cNvPr id="54" name="Retângulo de cantos arredondados 53"/>
          <p:cNvSpPr/>
          <p:nvPr/>
        </p:nvSpPr>
        <p:spPr>
          <a:xfrm>
            <a:off x="1898180" y="2357125"/>
            <a:ext cx="6950546" cy="1365802"/>
          </a:xfrm>
          <a:prstGeom prst="roundRect">
            <a:avLst>
              <a:gd name="adj" fmla="val 1531"/>
            </a:avLst>
          </a:prstGeom>
          <a:solidFill>
            <a:schemeClr val="accent1">
              <a:lumMod val="40000"/>
              <a:lumOff val="60000"/>
              <a:alpha val="85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/>
          <a:p>
            <a:pPr>
              <a:buFont typeface="Arial" pitchFamily="34" charset="0"/>
              <a:buChar char="•"/>
            </a:pPr>
            <a:r>
              <a:rPr lang="pt-BR" sz="1300" dirty="0" smtClean="0">
                <a:solidFill>
                  <a:schemeClr val="tx1"/>
                </a:solidFill>
              </a:rPr>
              <a:t> Garantir realização da reunião (agenda, sala, infra, envio de convites)</a:t>
            </a:r>
          </a:p>
          <a:p>
            <a:pPr>
              <a:buFont typeface="Arial" pitchFamily="34" charset="0"/>
              <a:buChar char="•"/>
            </a:pPr>
            <a:endParaRPr lang="pt-BR" sz="13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1300" dirty="0" smtClean="0">
                <a:solidFill>
                  <a:schemeClr val="tx1"/>
                </a:solidFill>
              </a:rPr>
              <a:t> Definir pauta da reunião e tempo de apresentação de cada participante</a:t>
            </a:r>
          </a:p>
          <a:p>
            <a:pPr>
              <a:buFont typeface="Arial" pitchFamily="34" charset="0"/>
              <a:buChar char="•"/>
            </a:pPr>
            <a:endParaRPr lang="pt-BR" sz="13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1300" dirty="0" smtClean="0">
                <a:solidFill>
                  <a:schemeClr val="tx1"/>
                </a:solidFill>
              </a:rPr>
              <a:t> Garantir que a ata da reunião seja devidamente elaborada e validada pelos participantes </a:t>
            </a:r>
          </a:p>
        </p:txBody>
      </p:sp>
      <p:sp>
        <p:nvSpPr>
          <p:cNvPr id="55" name="Retângulo de cantos arredondados 54"/>
          <p:cNvSpPr/>
          <p:nvPr/>
        </p:nvSpPr>
        <p:spPr>
          <a:xfrm>
            <a:off x="1619672" y="1268760"/>
            <a:ext cx="2771353" cy="432000"/>
          </a:xfrm>
          <a:prstGeom prst="roundRect">
            <a:avLst>
              <a:gd name="adj" fmla="val 7243"/>
            </a:avLst>
          </a:prstGeom>
          <a:solidFill>
            <a:schemeClr val="accent1">
              <a:lumMod val="40000"/>
              <a:lumOff val="60000"/>
              <a:alpha val="85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Responsáveis / Diretor / Presidente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56" name="Espaço Reservado para Número de Slide 3"/>
          <p:cNvSpPr txBox="1">
            <a:spLocks noGrp="1"/>
          </p:cNvSpPr>
          <p:nvPr/>
        </p:nvSpPr>
        <p:spPr bwMode="auto">
          <a:xfrm>
            <a:off x="0" y="6553200"/>
            <a:ext cx="395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36E8AB4-1738-4C87-886B-412F9D0E88FD}" type="slidenum">
              <a:rPr lang="pt-BR" sz="1000" b="1">
                <a:latin typeface="+mj-lt"/>
                <a:ea typeface="Verdana" pitchFamily="34" charset="0"/>
                <a:cs typeface="Verdana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pt-BR" sz="10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7" name="Retângulo de cantos arredondados 56"/>
          <p:cNvSpPr/>
          <p:nvPr/>
        </p:nvSpPr>
        <p:spPr>
          <a:xfrm>
            <a:off x="179512" y="1914482"/>
            <a:ext cx="1548000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quê?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etângulo de cantos arredondados 57"/>
          <p:cNvSpPr/>
          <p:nvPr/>
        </p:nvSpPr>
        <p:spPr>
          <a:xfrm>
            <a:off x="179512" y="1231869"/>
            <a:ext cx="1548000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Quem?</a:t>
            </a:r>
          </a:p>
        </p:txBody>
      </p:sp>
      <p:sp>
        <p:nvSpPr>
          <p:cNvPr id="59" name="Retângulo de cantos arredondados 58"/>
          <p:cNvSpPr/>
          <p:nvPr/>
        </p:nvSpPr>
        <p:spPr>
          <a:xfrm>
            <a:off x="1873443" y="1914482"/>
            <a:ext cx="7020000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Como?</a:t>
            </a:r>
          </a:p>
        </p:txBody>
      </p:sp>
      <p:sp>
        <p:nvSpPr>
          <p:cNvPr id="60" name="Retângulo de cantos arredondados 59"/>
          <p:cNvSpPr/>
          <p:nvPr/>
        </p:nvSpPr>
        <p:spPr>
          <a:xfrm>
            <a:off x="6084166" y="1262865"/>
            <a:ext cx="2774083" cy="432000"/>
          </a:xfrm>
          <a:prstGeom prst="roundRect">
            <a:avLst>
              <a:gd name="adj" fmla="val 7243"/>
            </a:avLst>
          </a:prstGeom>
          <a:solidFill>
            <a:schemeClr val="accent1">
              <a:lumMod val="40000"/>
              <a:lumOff val="60000"/>
              <a:alpha val="85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Mensalmente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61" name="Retângulo de cantos arredondados 60"/>
          <p:cNvSpPr/>
          <p:nvPr/>
        </p:nvSpPr>
        <p:spPr>
          <a:xfrm>
            <a:off x="4644008" y="1231869"/>
            <a:ext cx="1548000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Quando?</a:t>
            </a:r>
          </a:p>
        </p:txBody>
      </p:sp>
      <p:sp>
        <p:nvSpPr>
          <p:cNvPr id="62" name="Retângulo de cantos arredondados 61"/>
          <p:cNvSpPr/>
          <p:nvPr/>
        </p:nvSpPr>
        <p:spPr>
          <a:xfrm>
            <a:off x="227770" y="3825422"/>
            <a:ext cx="1440160" cy="1907834"/>
          </a:xfrm>
          <a:prstGeom prst="roundRect">
            <a:avLst>
              <a:gd name="adj" fmla="val 3130"/>
            </a:avLst>
          </a:prstGeom>
          <a:ln w="3175"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Criticar análises de indicadores nas reuniões</a:t>
            </a:r>
          </a:p>
        </p:txBody>
      </p:sp>
      <p:sp>
        <p:nvSpPr>
          <p:cNvPr id="63" name="Retângulo de cantos arredondados 62"/>
          <p:cNvSpPr/>
          <p:nvPr/>
        </p:nvSpPr>
        <p:spPr>
          <a:xfrm>
            <a:off x="1903005" y="3831317"/>
            <a:ext cx="6950546" cy="1903476"/>
          </a:xfrm>
          <a:prstGeom prst="roundRect">
            <a:avLst>
              <a:gd name="adj" fmla="val 1531"/>
            </a:avLst>
          </a:prstGeom>
          <a:solidFill>
            <a:schemeClr val="accent1">
              <a:lumMod val="40000"/>
              <a:lumOff val="60000"/>
              <a:alpha val="85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/>
          <a:p>
            <a:pPr>
              <a:buFont typeface="Arial" pitchFamily="34" charset="0"/>
              <a:buChar char="•"/>
            </a:pPr>
            <a:r>
              <a:rPr lang="pt-BR" sz="1300" dirty="0" smtClean="0">
                <a:solidFill>
                  <a:schemeClr val="tx1"/>
                </a:solidFill>
              </a:rPr>
              <a:t>  Verificar se causas foram bem identificadas e priorizadas utilizando ferramentas de análise (diagrama de causa e efeito, 5 porquês, </a:t>
            </a:r>
            <a:r>
              <a:rPr lang="pt-BR" sz="1300" dirty="0" err="1" smtClean="0">
                <a:solidFill>
                  <a:schemeClr val="tx1"/>
                </a:solidFill>
              </a:rPr>
              <a:t>brainstorming</a:t>
            </a:r>
            <a:r>
              <a:rPr lang="pt-BR" sz="1300" dirty="0" smtClean="0">
                <a:solidFill>
                  <a:schemeClr val="tx1"/>
                </a:solidFill>
              </a:rPr>
              <a:t>, análise de Pareto, </a:t>
            </a:r>
            <a:r>
              <a:rPr lang="pt-BR" sz="1300" dirty="0" err="1" smtClean="0">
                <a:solidFill>
                  <a:schemeClr val="tx1"/>
                </a:solidFill>
              </a:rPr>
              <a:t>etc</a:t>
            </a:r>
            <a:r>
              <a:rPr lang="pt-BR" sz="1300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pt-BR" sz="13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1300" dirty="0" smtClean="0">
                <a:solidFill>
                  <a:schemeClr val="tx1"/>
                </a:solidFill>
              </a:rPr>
              <a:t> Verificar se os planos de ações propostos foram corretamente desenvolvidos e se são eficientes para eliminar as causas identificadas</a:t>
            </a:r>
          </a:p>
          <a:p>
            <a:pPr>
              <a:buFont typeface="Arial" pitchFamily="34" charset="0"/>
              <a:buChar char="•"/>
            </a:pPr>
            <a:endParaRPr lang="pt-BR" sz="13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1300" dirty="0" smtClean="0">
                <a:solidFill>
                  <a:schemeClr val="tx1"/>
                </a:solidFill>
              </a:rPr>
              <a:t> Verificar se foram apresentadas análises de todos os resultados insatisfatórios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Agenda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12"/>
          <p:cNvSpPr txBox="1">
            <a:spLocks noChangeArrowheads="1"/>
          </p:cNvSpPr>
          <p:nvPr/>
        </p:nvSpPr>
        <p:spPr bwMode="auto">
          <a:xfrm>
            <a:off x="5031968" y="1341438"/>
            <a:ext cx="328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rgbClr val="3A6598"/>
                </a:solidFill>
                <a:latin typeface="+mj-lt"/>
              </a:rPr>
              <a:t>ÍNDICE</a:t>
            </a:r>
          </a:p>
        </p:txBody>
      </p:sp>
      <p:pic>
        <p:nvPicPr>
          <p:cNvPr id="6" name="Picture 2" descr="3330516135_3792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365250"/>
            <a:ext cx="352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Projetos TOTVS\PPT\sombrinha-vertic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443" y="1357313"/>
            <a:ext cx="3143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8538234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39552" y="1950659"/>
            <a:ext cx="3026699" cy="22641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Espaço Reservado para Número de Slide 9"/>
          <p:cNvSpPr txBox="1">
            <a:spLocks/>
          </p:cNvSpPr>
          <p:nvPr/>
        </p:nvSpPr>
        <p:spPr bwMode="auto">
          <a:xfrm>
            <a:off x="-36513" y="6492875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04D61-DB10-40A0-857E-6B3E472683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4641443" y="2119496"/>
            <a:ext cx="439505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0050" indent="-400050" defTabSz="2667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Revisão da metodologia</a:t>
            </a:r>
          </a:p>
          <a:p>
            <a:pPr marL="400050" indent="-400050" defTabSz="2667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Acompanhamento de resultados</a:t>
            </a:r>
          </a:p>
          <a:p>
            <a:pPr marL="857250" lvl="1" indent="-400050" defTabSz="26670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Acompanhamento da Rotina</a:t>
            </a:r>
          </a:p>
          <a:p>
            <a:pPr marL="857250" lvl="1" indent="-400050" defTabSz="26670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Etapas</a:t>
            </a:r>
          </a:p>
          <a:p>
            <a:pPr marL="857250" lvl="1" indent="-400050" defTabSz="26670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Método</a:t>
            </a:r>
          </a:p>
          <a:p>
            <a:pPr marL="857250" lvl="1" indent="-400050" defTabSz="26670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Agenda</a:t>
            </a:r>
          </a:p>
          <a:p>
            <a:pPr marL="400050" indent="-400050" defTabSz="2667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pt-BR" sz="1600" dirty="0" smtClean="0"/>
              <a:t>Próximos passos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aberdeen-elim.org.uk/sysIM/nextsteps.gif"/>
          <p:cNvPicPr>
            <a:picLocks noChangeAspect="1" noChangeArrowheads="1"/>
          </p:cNvPicPr>
          <p:nvPr/>
        </p:nvPicPr>
        <p:blipFill>
          <a:blip r:embed="rId2" cstate="print"/>
          <a:srcRect b="4538"/>
          <a:stretch>
            <a:fillRect/>
          </a:stretch>
        </p:blipFill>
        <p:spPr bwMode="auto">
          <a:xfrm>
            <a:off x="552889" y="1663632"/>
            <a:ext cx="1704975" cy="2273192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Próximos passos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>
            <a:off x="2195736" y="2437988"/>
            <a:ext cx="5832648" cy="2647196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pt-BR" dirty="0" smtClean="0"/>
              <a:t>Suporte e acompanhamento de Gestão da Rotina em áreas priorizadas</a:t>
            </a:r>
          </a:p>
          <a:p>
            <a:pPr marL="800100" lvl="1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pt-BR" sz="1600" dirty="0" smtClean="0"/>
              <a:t>Responsável: TOTVS</a:t>
            </a:r>
          </a:p>
          <a:p>
            <a:pPr marL="800100" lvl="1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pt-BR" sz="1600" dirty="0" smtClean="0"/>
              <a:t>Prazo: de 24 de Outubro / 2011 até Fevereiro / 2012</a:t>
            </a:r>
          </a:p>
          <a:p>
            <a:pPr marL="800100" lvl="1" indent="-342900" algn="just">
              <a:spcBef>
                <a:spcPct val="20000"/>
              </a:spcBef>
              <a:defRPr/>
            </a:pPr>
            <a:endParaRPr lang="pt-BR" sz="1600" dirty="0" smtClean="0"/>
          </a:p>
          <a:p>
            <a:pPr marL="342900" indent="-34290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pt-BR" dirty="0" smtClean="0"/>
              <a:t>Suporte e acompanhamento de Gestão Pelas Diretrizes em áreas priorizadas e não priorizadas</a:t>
            </a:r>
          </a:p>
          <a:p>
            <a:pPr marL="800100" lvl="1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pt-BR" sz="1600" dirty="0" smtClean="0"/>
              <a:t>Responsável: TOTVS</a:t>
            </a:r>
          </a:p>
          <a:p>
            <a:pPr marL="800100" lvl="1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pt-BR" sz="1600" dirty="0" smtClean="0"/>
              <a:t>Prazo: de Novembro / 2011 até Fevereiro / 2012</a:t>
            </a:r>
          </a:p>
          <a:p>
            <a:pPr marL="800100" lvl="1" indent="-342900" algn="just">
              <a:spcBef>
                <a:spcPct val="20000"/>
              </a:spcBef>
              <a:defRPr/>
            </a:pPr>
            <a:endParaRPr lang="pt-BR" sz="1600" dirty="0" smtClean="0"/>
          </a:p>
          <a:p>
            <a:pPr marL="342900" indent="-342900" algn="just">
              <a:spcBef>
                <a:spcPct val="20000"/>
              </a:spcBef>
              <a:defRPr/>
            </a:pPr>
            <a:endParaRPr lang="pt-BR" dirty="0" smtClean="0"/>
          </a:p>
        </p:txBody>
      </p:sp>
      <p:sp>
        <p:nvSpPr>
          <p:cNvPr id="6" name="Espaço Reservado para Número de Slide 9"/>
          <p:cNvSpPr txBox="1">
            <a:spLocks/>
          </p:cNvSpPr>
          <p:nvPr/>
        </p:nvSpPr>
        <p:spPr bwMode="auto">
          <a:xfrm>
            <a:off x="-36513" y="6492875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04D61-DB10-40A0-857E-6B3E472683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http://www.aberdeen-elim.org.uk/sysIM/nextsteps.gif"/>
          <p:cNvPicPr>
            <a:picLocks noChangeAspect="1" noChangeArrowheads="1"/>
          </p:cNvPicPr>
          <p:nvPr/>
        </p:nvPicPr>
        <p:blipFill>
          <a:blip r:embed="rId2" cstate="print"/>
          <a:srcRect t="6048"/>
          <a:stretch>
            <a:fillRect/>
          </a:stretch>
        </p:blipFill>
        <p:spPr bwMode="auto">
          <a:xfrm>
            <a:off x="385656" y="3892112"/>
            <a:ext cx="1704975" cy="2237234"/>
          </a:xfrm>
          <a:prstGeom prst="rect">
            <a:avLst/>
          </a:prstGeom>
          <a:noFill/>
        </p:spPr>
      </p:pic>
      <p:sp>
        <p:nvSpPr>
          <p:cNvPr id="9" name="Fluxograma: Processo 8"/>
          <p:cNvSpPr/>
          <p:nvPr/>
        </p:nvSpPr>
        <p:spPr>
          <a:xfrm>
            <a:off x="2123728" y="2276872"/>
            <a:ext cx="5904656" cy="3240360"/>
          </a:xfrm>
          <a:prstGeom prst="flowChartProcess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550" y="0"/>
            <a:ext cx="8172450" cy="8366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Dúvidas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https://lh3.googleusercontent.com/_JdoHPQAu1cs/Sv_eAGUnxcI/AAAAAAAAW2c/M-Z1DkJu8us/Fotolia_10056459_X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1781175"/>
            <a:ext cx="3664049" cy="366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Espaço Reservado para Número de Slide 9"/>
          <p:cNvSpPr txBox="1">
            <a:spLocks/>
          </p:cNvSpPr>
          <p:nvPr/>
        </p:nvSpPr>
        <p:spPr bwMode="auto">
          <a:xfrm>
            <a:off x="-36513" y="6492875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04D61-DB10-40A0-857E-6B3E472683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550" y="0"/>
            <a:ext cx="8172450" cy="8366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Avaliação do Treinamento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12" descr="http://www.hotyogateacher.com/wp-content/uploads/2010/09/Fotolia_10083216_Subscription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9772" y="2060848"/>
            <a:ext cx="4104456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Espaço Reservado para Número de Slide 9"/>
          <p:cNvSpPr txBox="1">
            <a:spLocks/>
          </p:cNvSpPr>
          <p:nvPr/>
        </p:nvSpPr>
        <p:spPr bwMode="auto">
          <a:xfrm>
            <a:off x="-36513" y="6492875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04D61-DB10-40A0-857E-6B3E472683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5078413" y="2468563"/>
            <a:ext cx="3708400" cy="402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 defTabSz="266700">
              <a:lnSpc>
                <a:spcPct val="114000"/>
              </a:lnSpc>
              <a:defRPr/>
            </a:pPr>
            <a:r>
              <a:rPr lang="pt-BR" sz="1600" b="1" dirty="0" smtClean="0"/>
              <a:t>André Dutra</a:t>
            </a:r>
          </a:p>
          <a:p>
            <a:pPr marL="400050" indent="-400050" defTabSz="266700">
              <a:lnSpc>
                <a:spcPct val="114000"/>
              </a:lnSpc>
              <a:defRPr/>
            </a:pPr>
            <a:r>
              <a:rPr lang="pt-BR" sz="1600" b="1" dirty="0" smtClean="0">
                <a:hlinkClick r:id="rId2"/>
              </a:rPr>
              <a:t>Andre.dutra@totvs.com.br</a:t>
            </a:r>
            <a:endParaRPr lang="pt-BR" sz="1600" b="1" dirty="0" smtClean="0"/>
          </a:p>
          <a:p>
            <a:pPr marL="400050" indent="-400050" defTabSz="266700">
              <a:lnSpc>
                <a:spcPct val="114000"/>
              </a:lnSpc>
              <a:defRPr/>
            </a:pPr>
            <a:endParaRPr lang="pt-BR" sz="1600" b="1" dirty="0" smtClean="0">
              <a:latin typeface="+mn-lt"/>
            </a:endParaRPr>
          </a:p>
          <a:p>
            <a:pPr marL="400050" indent="-400050" defTabSz="266700">
              <a:lnSpc>
                <a:spcPct val="114000"/>
              </a:lnSpc>
              <a:defRPr/>
            </a:pPr>
            <a:r>
              <a:rPr lang="pt-BR" sz="1600" b="1" dirty="0" smtClean="0">
                <a:latin typeface="+mn-lt"/>
              </a:rPr>
              <a:t>Conrado Lima</a:t>
            </a:r>
          </a:p>
          <a:p>
            <a:pPr marL="400050" indent="-400050" defTabSz="266700">
              <a:lnSpc>
                <a:spcPct val="114000"/>
              </a:lnSpc>
              <a:defRPr/>
            </a:pPr>
            <a:r>
              <a:rPr lang="pt-BR" sz="1600" b="1" dirty="0" smtClean="0">
                <a:latin typeface="+mn-lt"/>
                <a:hlinkClick r:id="rId2"/>
              </a:rPr>
              <a:t>Conrado.lima@totvs.com.br</a:t>
            </a:r>
            <a:endParaRPr lang="pt-BR" sz="1600" b="1" dirty="0" smtClean="0">
              <a:latin typeface="+mn-lt"/>
            </a:endParaRPr>
          </a:p>
          <a:p>
            <a:pPr marL="400050" indent="-400050" defTabSz="266700">
              <a:lnSpc>
                <a:spcPct val="114000"/>
              </a:lnSpc>
              <a:defRPr/>
            </a:pPr>
            <a:endParaRPr lang="pt-BR" sz="1600" b="1" dirty="0" smtClean="0"/>
          </a:p>
          <a:p>
            <a:pPr marL="400050" indent="-400050" defTabSz="266700">
              <a:lnSpc>
                <a:spcPct val="114000"/>
              </a:lnSpc>
              <a:defRPr/>
            </a:pPr>
            <a:r>
              <a:rPr lang="pt-BR" sz="1600" b="1" dirty="0" smtClean="0"/>
              <a:t>Francisco Rocha</a:t>
            </a:r>
          </a:p>
          <a:p>
            <a:pPr marL="400050" indent="-400050" defTabSz="266700">
              <a:lnSpc>
                <a:spcPct val="114000"/>
              </a:lnSpc>
              <a:defRPr/>
            </a:pPr>
            <a:r>
              <a:rPr lang="pt-BR" sz="1600" b="1" dirty="0" smtClean="0">
                <a:hlinkClick r:id="rId3"/>
              </a:rPr>
              <a:t>Francisco.rocha@totvs.com.br</a:t>
            </a:r>
            <a:endParaRPr lang="pt-BR" sz="1600" b="1" dirty="0" smtClean="0"/>
          </a:p>
          <a:p>
            <a:pPr marL="400050" indent="-400050" defTabSz="266700">
              <a:lnSpc>
                <a:spcPct val="114000"/>
              </a:lnSpc>
              <a:defRPr/>
            </a:pPr>
            <a:endParaRPr lang="pt-BR" sz="1600" b="1" dirty="0" smtClean="0"/>
          </a:p>
          <a:p>
            <a:pPr marL="400050" indent="-400050" defTabSz="266700">
              <a:lnSpc>
                <a:spcPct val="114000"/>
              </a:lnSpc>
              <a:defRPr/>
            </a:pPr>
            <a:r>
              <a:rPr lang="pt-BR" sz="1600" b="1" dirty="0" smtClean="0"/>
              <a:t>Renata Seldin</a:t>
            </a:r>
          </a:p>
          <a:p>
            <a:pPr marL="400050" indent="-400050" defTabSz="266700">
              <a:lnSpc>
                <a:spcPct val="114000"/>
              </a:lnSpc>
              <a:defRPr/>
            </a:pPr>
            <a:r>
              <a:rPr lang="pt-BR" sz="1600" b="1" dirty="0" smtClean="0">
                <a:hlinkClick r:id="rId3"/>
              </a:rPr>
              <a:t>Renata.seldin@totvs.com.br</a:t>
            </a:r>
            <a:endParaRPr lang="pt-BR" sz="1600" b="1" dirty="0" smtClean="0"/>
          </a:p>
          <a:p>
            <a:pPr marL="400050" indent="-400050" defTabSz="266700">
              <a:lnSpc>
                <a:spcPct val="114000"/>
              </a:lnSpc>
              <a:defRPr/>
            </a:pPr>
            <a:endParaRPr lang="pt-BR" sz="1600" b="1" dirty="0" smtClean="0"/>
          </a:p>
          <a:p>
            <a:pPr marL="400050" indent="-400050" defTabSz="266700">
              <a:lnSpc>
                <a:spcPct val="114000"/>
              </a:lnSpc>
              <a:defRPr/>
            </a:pPr>
            <a:r>
              <a:rPr lang="pt-BR" sz="1600" b="1" dirty="0" smtClean="0"/>
              <a:t>Projeto Modelo de Gestão</a:t>
            </a:r>
          </a:p>
          <a:p>
            <a:pPr marL="400050" indent="-400050" defTabSz="266700">
              <a:lnSpc>
                <a:spcPct val="114000"/>
              </a:lnSpc>
              <a:defRPr/>
            </a:pPr>
            <a:r>
              <a:rPr lang="pt-BR" sz="1600" b="1" dirty="0" smtClean="0">
                <a:hlinkClick r:id="rId3"/>
              </a:rPr>
              <a:t>modelodegestao@endesabr.com.br </a:t>
            </a:r>
            <a:endParaRPr lang="pt-BR" sz="1600" b="1" dirty="0">
              <a:hlinkClick r:id="rId3"/>
            </a:endParaRPr>
          </a:p>
        </p:txBody>
      </p:sp>
      <p:sp>
        <p:nvSpPr>
          <p:cNvPr id="5" name="CaixaDeTexto 12"/>
          <p:cNvSpPr txBox="1">
            <a:spLocks noChangeArrowheads="1"/>
          </p:cNvSpPr>
          <p:nvPr/>
        </p:nvSpPr>
        <p:spPr bwMode="auto">
          <a:xfrm>
            <a:off x="5468938" y="1889125"/>
            <a:ext cx="2246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rgbClr val="3A6598"/>
                </a:solidFill>
                <a:latin typeface="+mj-lt"/>
              </a:rPr>
              <a:t>QUESTÕES</a:t>
            </a:r>
          </a:p>
        </p:txBody>
      </p:sp>
      <p:sp>
        <p:nvSpPr>
          <p:cNvPr id="6" name="CaixaDeTexto 16"/>
          <p:cNvSpPr txBox="1">
            <a:spLocks noChangeArrowheads="1"/>
          </p:cNvSpPr>
          <p:nvPr/>
        </p:nvSpPr>
        <p:spPr bwMode="auto">
          <a:xfrm rot="19800000">
            <a:off x="755650" y="3092450"/>
            <a:ext cx="3000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latin typeface="+mj-lt"/>
              </a:rPr>
              <a:t>IMAGEM</a:t>
            </a:r>
          </a:p>
        </p:txBody>
      </p:sp>
      <p:pic>
        <p:nvPicPr>
          <p:cNvPr id="7" name="Picture 2" descr="C:\Projetos TOTVS\PPT\sombrinha-vertic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4838" y="1419225"/>
            <a:ext cx="3143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3330516135_3909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6513" y="1928813"/>
            <a:ext cx="3524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Administrador\Desktop\stk323654rkn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00100" y="1933559"/>
            <a:ext cx="3009706" cy="22812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Agenda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12"/>
          <p:cNvSpPr txBox="1">
            <a:spLocks noChangeArrowheads="1"/>
          </p:cNvSpPr>
          <p:nvPr/>
        </p:nvSpPr>
        <p:spPr bwMode="auto">
          <a:xfrm>
            <a:off x="5031968" y="1341438"/>
            <a:ext cx="328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rgbClr val="3A6598"/>
                </a:solidFill>
                <a:latin typeface="+mj-lt"/>
              </a:rPr>
              <a:t>ÍNDICE</a:t>
            </a:r>
          </a:p>
        </p:txBody>
      </p:sp>
      <p:pic>
        <p:nvPicPr>
          <p:cNvPr id="6" name="Picture 2" descr="3330516135_3792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365250"/>
            <a:ext cx="352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Projetos TOTVS\PPT\sombrinha-vertic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443" y="1357313"/>
            <a:ext cx="3143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8538234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39552" y="1950659"/>
            <a:ext cx="3026699" cy="22641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Espaço Reservado para Número de Slide 9"/>
          <p:cNvSpPr txBox="1">
            <a:spLocks/>
          </p:cNvSpPr>
          <p:nvPr/>
        </p:nvSpPr>
        <p:spPr bwMode="auto">
          <a:xfrm>
            <a:off x="-36513" y="6492875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04D61-DB10-40A0-857E-6B3E472683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4641443" y="2119496"/>
            <a:ext cx="439505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0050" indent="-400050" defTabSz="2667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pt-BR" sz="1600" b="1" dirty="0" smtClean="0"/>
              <a:t>Revisão da metodologia</a:t>
            </a:r>
          </a:p>
          <a:p>
            <a:pPr marL="400050" indent="-400050" defTabSz="2667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Acompanhamento de resultados</a:t>
            </a:r>
          </a:p>
          <a:p>
            <a:pPr marL="857250" lvl="1" indent="-400050" defTabSz="26670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Acompanhamento da Rotina</a:t>
            </a:r>
          </a:p>
          <a:p>
            <a:pPr marL="857250" lvl="1" indent="-400050" defTabSz="26670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Etapas</a:t>
            </a:r>
          </a:p>
          <a:p>
            <a:pPr marL="857250" lvl="1" indent="-400050" defTabSz="26670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Método</a:t>
            </a:r>
          </a:p>
          <a:p>
            <a:pPr marL="857250" lvl="1" indent="-400050" defTabSz="26670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Agenda</a:t>
            </a:r>
          </a:p>
          <a:p>
            <a:pPr marL="400050" indent="-400050" defTabSz="2667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Próximos passos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de cantos arredondados 12"/>
          <p:cNvSpPr/>
          <p:nvPr/>
        </p:nvSpPr>
        <p:spPr>
          <a:xfrm>
            <a:off x="2051720" y="4534386"/>
            <a:ext cx="6192688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Atuar em ações corretivas para eliminação de anomalias identificadas</a:t>
            </a:r>
            <a:endParaRPr lang="pt-BR" sz="20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Gestão da Rotina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AutoShape 2" descr="data:image/jpg;base64,/9j/4AAQSkZJRgABAQAAAQABAAD/2wCEAAkGBhQSERQUExQUFBUVFxQVFRQUFxUXGBQXFRQVFBcVFBQXHCYeFxwjGRUUHy8gIycpLCwsFx4xNTAqNSYrLCkBCQoKDgwOGg8PGiwkHyQsLiwsLCosLCkvKSwsLCwsLCosLCwsLCwsKSwsLCwsKSksLCwsLCwsLCwsLCwsLCwpLP/AABEIALcBFAMBIgACEQEDEQH/xAAcAAABBQEBAQAAAAAAAAAAAAAAAQMEBQYCBwj/xAA/EAABAwEGBAMFBgQFBQEAAAABAAIDEQQFEiExQQZRYXETgZEiMqGx0QdCUsHh8BRicpIVI1OCshdjo8LxCP/EABsBAAIDAQEBAAAAAAAAAAAAAAADAQIEBQYH/8QAMREAAgIBAwIEBAMJAAAAAAAAAAECEQMEITESQQUTUXEUImGBMrHwBhUjUpGSocHR/9oADAMBAAIRAxEAPwDTttCtLoL3OxBzmtBGh9460NdlQtK2F2w4WNHT4pmpn0xpdy2CHU7ZbR3l+IeY+ikxWlrtCCqotTb4arEsrXJoeFPgvkKkjc9ujj21Ull5O3AKusy7i3hl2LJCiMvFp1qE+20NOhCYpJ8MW4SXKHEJAUqsVBCEIAEIQgAQhCABCEIAEIQgAQhCABCEIAEIQgAQhCABCEIAEIUe3W+OFhkle2NjdXPIaB5lAEhMWy3RxML5HtYwaueQ0DzK8z4q+22NgLLE0Su08Z9Qwf0t1d50HdeS31xLPan455XSHapyb/S3RvkEAe4237Z7BG8tBlkA+8xgwntiIJ9EL54MyEAe3WX3miu4Wys8ooFiI5vaHRX8FtSdTK516GrBGoWX9U7VVUVtUqK0grOPJaRzVw2RdgoIOC1AKdouHNUUCYrZyNCnWXge/dRHhQ3z4DR2mx/JSpNFvLjIv47xadclJZIDoarPxygruG0EGoNNu6dHK+4qWn9C/QmLLag8ddwn09O+DG006YIQhSQCEIQAIQhAAhCEACEIQAIQhAAhCEACE1JaAPoFDnnc7eg6fVUc0i8YNkqa2Nbqc+Q1VbarPDO9rpog/B7mOj2tJ1dgOVeuZSss4TmiX5jHeVEzfH32bwWyB74Y2MtLRVj2ANx0zwPpkajIE6ZL5ymjLSQQQQSCDqCDmD5r66sU1at5aLwP7auHhZ7f4rBRlob4nTGDST19l3+4pydqzPKPS6PPEIqhBB7TYZjXzV2xwPRY+8L6Nmew+GZA/EMiBmKbU6r0O7+HZXwskIDHOaHeG45tqK0JGVUnNCTk2a8WSKikyqc4sNdj8F3HbiEluidGaPBB/Cfn+qhYtvNZnsbIxtWjRWa3VAVhHKsxBNTRWENsyUkUXweV21wKr7NbqjNLLagM/VWsp0WTXMUeeyBwIOYP7yXDLeOakxygqNmTUoldPG6NpIBf219ExZLRQCuu/wC9ldGNRLXZ2n3mgnnv6o4GwyJ7MWK0UoR6q5sltDsjkfn2Wawua4bs+I7qayXcFMhOhWbCpI0SFFsNsxjqNfqpS0p2rRzZRcXTBCEKSoIQhAAhCEACELiSUDUoDk7XD5QNSoM95fh9VBltVASSlSypcGiGCT5LR9uGw9UxJaCd1CgLjm7Ku3Lv1TwSXkbHeVGJ2uqJGpSUIALqJiW0CiLRLQLP2q8KeqG6LRiXdgtv+aAdzT1B/RZP7ebtx2COWmcUo/tkBafiG+imR2/C+I/92KvbEKq7+0e7vHuy1M1Phlw7sOMf8U7E9jNqFTPliqEhKEwQfS/DPAzwWSWwse9hxMY0ZA83HQkchktshCs3YEO8rtbMzC7X7p3BWJt10Pid7Q7HY9ivQlzJEHChAI5HNJnjUh+LO8fseYyY26AEcs0R21u4LfiPULaW3hWN1Swlh5aj6qht3DcjPu4hzbmPPcLM8com+GfHP3IMdsA0cKd/qujeOWoI7/MKFLd+7v0CqZIPENBkzn+L9FRs0xgnwyzmvtjNCe2tOycsfGDNCS3uPoqaS7hsFG/ggFBdwPQ7JfgcBRwPUKU+cOpmvKbyitEEXixNc1ppR5ya7P7tff8AJW13cXlrQZMwQMx16K24jojex6CBRdCIuGlK8tfMKnu3iWN+VdfX0VxFbOQxN5g/MKypclJJo6sGJkramtTTLLXKiurXawwV3OgWbdeIdIMOeE1PcaKbabWZKVAFK6V3p9ArRypJpHB8Q1sIycU/mSJcd7muYFOiswVmiFZx3sAAMJyAGyvjy/zMwaXV8+ayzQq8XwORHVUtt46ayRzWx4g0kYsVK0yNBTmmvLBdzsaWD1baw71z+mapCx//AFCA1hPk4V+S1zHVFVMckZcDc+ly4K8xVZxaJsLSf3XZU8k5OZ813eluBcGjb071UNwdtn+/gkZJ2zRgxUrfc6e8keyPXJdQWLMF3tEach2CaiGfzCnC0ABLW46ba2Q4GUSFQZr0HNRpbzU2kVjhky0D1zNMAFVPvHCM9d1Dtl4l2SlSJeJoevK861A/fVUD5cTugXUziT3XEcWE03VGxsIDl42nJlBShB9M16Rb4hJC8bOYfQheZzwnfX5L0u7ZMcEZ5sb/AMRVacSpHP1DTex8hWmLC9zfwkj0JCFN4lhwWy0tP3Zph/5HITTIfXaEIUkghCEACSiVCAIluuuOVpa9oNd6CvqsrePCj2ZsGNvTUeS2qEuWNSHYs88fB5JabQGEtDS5wyoBoepOSpbW15eA/CAa0aCdaZEnemtOi3PGFh8KTxAMn5inPcLI2lwe5mPL2m57jMbrG10ujtQmskL9Tu0RGVvtFzyAGitTQDQDkOijXdw4RnI1xzJAGy1NjcMNGjz2C6jtWF5aSCAoLOlsjIX7YvDAI0WuikijY0BjaADc55b5oZdzZ3BzgTG1wDjz3wjrQJufhtzy6u5Jb7TqNFcgANKBUkrPPeK9GWSh5ii1u/uW93TMc2rABTUDZTVAum7BDHhxFx1LjuVPCmKpHk6ptJ2Kkc4DMkNHMmiFleIpH/xADsmFg8Mn3S6pxCvP3USdI6Hh2k+M1EcN1ff23NKbXGQaPacjv0WBgBDGg60z9SpfgO1/MKOSlN3yfRvCvCY6CU3CfUpV24q/qdQyYXA60OnNegQcYRStDW1a85Fp2G5DtCvPcSjTyOaQ5ho4ZhWhkcODo6rQw1VdXK4PUHEfhBG4OdUsbANPd26dFg4eNjQY4nFw5EU+JC4tnGkzxSNmDq41+ATPOj3OV+69RdUai+L9ZDqc9KLCX5x/IDSNhpzNfkmI7RI6plq4ncUz+iebdbHsLq1przB6hCkmyJ6WeJbr7kKwcWmQ+3I5p7CnqMwtNYb0Ycw+p6lZSe4QSCBTqMqKxuWyVJa/UZ9xzUtCt0tzRvtYcdarvFUCn78kt3XO5xpGwkdsh56BaiwcJjWU1/lb+Z+ivGMpcGbJlhHlmeu27HyuowVO7joO5V5auHmxBpHtE+848+g2C0kFnawYWgADYJZY8QoVojiSX1MGTUSm/oYW12PNaewTiCytMhoGMLnV2Aq7PyUW9YP4eN0vhST4aUihaHPd5EjLmsHe1sva92OhishscD8nvnJa5za6GoBp0a090yKoTOV7I8bvy3+PaZpf9SSR9OQc8uA9Chev2P8A/PTMI8W1Ox7+HGMI7YjU98kKSh7ChCFIAhCEACEIQAIQhAGS44vijRC0VcS0k7Cug75hZp1xMc04jnz6rVXzwq+aVzg8AOINTWradN9FMs/CkYzc5zj5AeiyyhKUjqYs2LFBKzzV11UNGue09C4LZ8JcM1YXz1eD7gORp+I0or5nDUIdiLS4/wAxqPRWgCtDFT3EZtV1qo7FTetnayNjWANaHZAae65V4H7qn+NJAIGipBLxSnQEn4LHGZaYaCWb506Rxs3h89RPrujVURVZm63F9pDakBrC+g+8ScNOtNfRaYMPIrFnxeTkcLujkZtLOGR44716Jirl8YcKOAI5EAj0Kof8WmDnhxIo94AI+6HENPmKHzUiK/Xbta7tUFN+DzOKko2n7DloNQkpKP6/MhcV2SJkLWsjY1z3sALWgEUOJxqP5QfVUdVYXnLJaZsTYpDFG2mJrS4BzverTegHqVCEbdA4V5GrT5grltrqaPof7OwnDSXkk2229967fbgSOIu0SyWQ9D2IPyV1wrcLZpHmX2msDaM2cTXM01App1WptnDUD208NrDs6MBjm9QW69is0tQotquDfqPEseHL0b/r7nmRhCHENFToFJtEJa4tOZBIJ50JFfgo9pZVp7FPTTVo60ZdVHbHRu0cW/1D6KNKRidgfTC3XZxrpQ7JbBE8jMUry+inXfw652b3EA6gZepTox3Odn1MXjcV3KI3vLhwmJ3dvtAd6aLSXJc8j8Ln+zyDfeNebld2G742tyAHpmnLJG8vEcYBqTTkG8zyAWjk4jkol/c1seJBETiGEnQezSm4A7K/US7ruETebj7zjv8AQKWtkE0tzi5pRlK4oEIQrigQhCABCEIAEIQgAQhCABCEIAEITcs7W6mn75IAcQoT7zbsCfgm33i46NA7mqo5xQxYpPsWK5c8DU0VW60P3d6ZfJcVVHlXYYsD7sg8S2J1oczC4BrQczXMkjQdgPVVjLgYD7Rc74D4LQuKh2pql6rKo9MXS+hrxRS2GLPCGe40DnTUjvqrKItpmRTqq6OfUKrvniVsIwMAdIdBy6k7JOPqySpbtjZY/sMcRTN8UYeX/wA/NVsk2FjnHYE9+iYs7XOJc81ccypbogaV0DmupzwuDqHoaUXo8WOeLB0rdpP+op1ZubjsRis8bD7waC7+o5u+JKkWmwxye+xj/wCpoPzVHHxWa5sFOhzV5ZLW2Roc3Q/DovAarS58DvMqvvtu/s2I+aL6kNWG6YoamJgZipWlc6adtVKe2opolSrHRWU5SfVJ2zKu4Lf920mn80TT8cQTMvBMxBH8Q2hFKeFSvnVbBKnKeTs2bl4lqF3X9sf+GXl4McAMFHDLofj9U3HdE/uiMjrlT1Wzh0CcXoseKM4Rl6pGP4zItnuZmHhDL2pOtANO1T+SuruutkI9kZnVx1P6dFMQtEYRjwInlnPlghCFcUCEIQAIQhQAIQhAAhCFIAhCEAC5fIAKk0CZtFsazU58hr+irJZi81dpsNlSU1EZDG5D895k5MyHM6+XJMMj3+aWiUPWZyb5NcYqK2FDQkc9JVcuUWWSOCVyJE1O6ioLy4iEbsLQXvzOFuZy1z0GoS7NEYWaV84VZbryaz3nAE6Dc9husk+/rRPkwtjG4rV471yB8lBvMGBmJzjU+9I41NKZ5/kupi8PnJXkdIp1KPBeW23SvOFrmxA8yC8/k1RIbvDNczuTnXrXdZWzPmlqY4nOb+NzqV7K6uG1vJcx1ctjqOi6el8iPyY+SrcpbsuWhP2MF8oiazE4tc+taANaWg/FzR5ptrVZ8LNH8U7n4TgD/vZX8vRV8R1EtPp5ZYcqv8tIo+A/wqQZeHJXlQU/urRX1wXc6GMh59pzi4gZhuQFK76fFWiF4vW+JZdXBQmkkt9vUS5tqhEIQuYUOXtJyCT+HcNq9iuJLQRp6riK83Z1GJo1OQp56Lbp9Bizw653bGdM62osoRQBOKDHfMZ1Jb3H0UaXiNgOTXEcxT1ovQQcIRUU9lsI8qbfBboTcE4e0Oaag5gpxOFcAhCEACEIUACRCEACEIQBVWziuyROwyWmFruRkbUdxXJToLxie0OZIxzTo5rmkHsQaL5LEpUu7L4ks78Ubqcwcw7o4bqQPqme3MZqRXYDMlVdovF7609kdNT3K8+4Z4mE7MbciMnsOx+nIrbWV2NocDkUrOpR44H4FGXPI40J4FRi8p1pWSzdQ8Ejk2HrrGiyKOglJTfiJA9TYdJxNHVU09yMD8YbR2Yr3V2XJiUKGhsW0UVv4WinzzZJSgkZkeldnear7RwC6WPw5J3ObVpILRnhNdQei1LBRdPfQJ0NRkjHpT2LONlQ25WxMwsFABoqW7xhxmgxFxBJ6aBal8yduzhsSOxvFGa00xfp1TNLn8vJdWRmkow3ZnhaOjVb8LQF0z5KABrcGXNxB/8AX4rWi64f9KP+xv0T0ULWijQAOQAA9AtmsyfE4Xi4v/Ts5vnEbEkL1NwpudoovM5vDpwg5KfC9CimiOjEEqVkOKuei58cc5yUYbtl7XciWkUqa0B3+qrp5jQNGQGZ6n6KRed5tifgc1zsgagDeuVK9Flr04thheG+0QRn7J9jvVbdLmnjfkZItfl7G7DBtXRciMk9E+LODlRVd335FJ7rwadfmrRloBXSQ2SZLs0hjFGGg5ZbqS28JP5fQ/VV7XVUqNNjJ+pmnCPLRKZef4h5j6KXHamu0cPX8lXAA6pqSygpqm0IeKL+hdVQqNsbm+64jscvRPNvN7PfGIcxkforLIu4t4WuNy2Qo1nvBjwSHDLMg5Ed/qljvCN3uyMPZzT8ir8iWq2ZIQkBQpIPkGqQuSErguQBpOCrxMdqaK+zJ7B76tPrl5r2K5LwpVh01C8Ass5a9rh90gjyNV7Nd0/tNI3HzFVaS6sUl6F8TrIjVvtISwzZeaqXykp+zS5Bcizs9OxZeIjxVBE6UzqbCiZ4qTx1GxpQ5TZFEnxEVTIcuXuU2QSQUxPKNlGNp21Wium6aUfIPa1A/D+qZGLnsimTIsatnN1XIAA6QVcc8J0HcblXICELbGKiqRy5zc3bBCEKxQEjm1SoUNJqmBGNnKejZQLtCy4dHiwy6orcs5Nmav8Ai/za/wAo/NYPiezZHKtei9Hv6L2mnYgj0P6qsksbXDMV5pU4VNnY0+T+GjyO5rSI/Fb1qPMbKxsnGkkTqH22+hTvFdxhjnOiFHUrhG9FhrPKXSBpBBrQt3VkrLylWx7dct+NmaHMPcHY8ir+KWq864R4dliOOrhiGh0ptUbnVeg2SI0zUR+gvIkia0LtcMC7qmoxsUhQL4tbYonyOyaxpcewFVPC82+2W/HR2dsLchKSHH+VuZHnkpqyLrc814m4wltkhJJZH92MHKnN1PeKoca4qkJT0qMjbbtj4tTubvIlCZBQrEAXJAuaoqoAcaV6/dEnsR88LK/2heQQx1cBzIHrkvZbBDo0DQaD0V1+CXsTH8a9y0E+ykB1B+/3unrFw7M/PBTq7JWreEX7vaPUrmLFJnUlqIruUjXJxjloLNwoB77yejRT4lWUdyxD7le5JTFgbFPVRXBkWvTra8lsGWCMaMb6BOhgCutP9Rb1XojIx2CR2jD6J3/CJae4fUfVatCusESj1Miguu4C1wfJQUzDdc+qv0ITYxUVSEzm5u2CEIVigIQhAAhCEACEIQBEvKyY2dRmPoqNq06orzsRY7EPdJ9Ck5I9zXp8lfKyntFgBqQMzv8AqoFl4ajr4jmAvFcLiMwOYPVXOLNPZkLPR0OpnFmjGXRWMUaiwx0UljqK0TPPfgeXKQOXONXsTQ6vJPtxjys52xSDzwt+hXqhcsF9sllx2HHuyRjh2JwH/kiL3InH5WeHEpCkJRVaDGFUJKoUgFUtUIQQWnDdm8S0xjYHEf8AaMX5L6G+z6xUZJLuSGDsBU/Ej0QhXX4CO5r0IQqFgQhCABCEIAEIQgAQhCABCEIAEIQgAQhCABCEIAE3PCHNLToUIQBmfBLXlp2JCltpRCFk4Oqt4oUOAQySqEKthQrnLnGhCASOXSLO8cWYS2OZh1LHU7tGIfEBCFFg1sfO5KKpELacoEIQg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604" name="AutoShape 4" descr="data:image/jpg;base64,/9j/4AAQSkZJRgABAQAAAQABAAD/2wCEAAkGBhQSERQUExQUFBUVFxQVFRQUFxUXGBQXFRQVFBcVFBQXHCYeFxwjGRUUHy8gIycpLCwsFx4xNTAqNSYrLCkBCQoKDgwOGg8PGiwkHyQsLiwsLCosLCkvKSwsLCwsLCosLCwsLCwsKSwsLCwsKSksLCwsLCwsLCwsLCwsLCwpLP/AABEIALcBFAMBIgACEQEDEQH/xAAcAAABBQEBAQAAAAAAAAAAAAAAAQMEBQYCBwj/xAA/EAABAwEGBAMFBgQFBQEAAAABAAIDEQQFEiExQQZRYXETgZEiMqGx0QdCUsHh8BRicpIVI1OCshdjo8LxCP/EABsBAAIDAQEBAAAAAAAAAAAAAAADAQIEBQYH/8QAMREAAgIBAwIEBAMJAAAAAAAAAAECEQMEITESQQUTUXEUImGBMrHwBhUjUpGSocHR/9oADAMBAAIRAxEAPwDTttCtLoL3OxBzmtBGh9460NdlQtK2F2w4WNHT4pmpn0xpdy2CHU7ZbR3l+IeY+ikxWlrtCCqotTb4arEsrXJoeFPgvkKkjc9ujj21Ull5O3AKusy7i3hl2LJCiMvFp1qE+20NOhCYpJ8MW4SXKHEJAUqsVBCEIAEIQgAQhCABCEIAEIQgAQhCABCEIAEIQgAQhCABCEIAEIUe3W+OFhkle2NjdXPIaB5lAEhMWy3RxML5HtYwaueQ0DzK8z4q+22NgLLE0Su08Z9Qwf0t1d50HdeS31xLPan455XSHapyb/S3RvkEAe4237Z7BG8tBlkA+8xgwntiIJ9EL54MyEAe3WX3miu4Wys8ooFiI5vaHRX8FtSdTK516GrBGoWX9U7VVUVtUqK0grOPJaRzVw2RdgoIOC1AKdouHNUUCYrZyNCnWXge/dRHhQ3z4DR2mx/JSpNFvLjIv47xadclJZIDoarPxygruG0EGoNNu6dHK+4qWn9C/QmLLag8ddwn09O+DG006YIQhSQCEIQAIQhAAhCEACEIQAIQhAAhCEACE1JaAPoFDnnc7eg6fVUc0i8YNkqa2Nbqc+Q1VbarPDO9rpog/B7mOj2tJ1dgOVeuZSss4TmiX5jHeVEzfH32bwWyB74Y2MtLRVj2ANx0zwPpkajIE6ZL5ymjLSQQQQSCDqCDmD5r66sU1at5aLwP7auHhZ7f4rBRlob4nTGDST19l3+4pydqzPKPS6PPEIqhBB7TYZjXzV2xwPRY+8L6Nmew+GZA/EMiBmKbU6r0O7+HZXwskIDHOaHeG45tqK0JGVUnNCTk2a8WSKikyqc4sNdj8F3HbiEluidGaPBB/Cfn+qhYtvNZnsbIxtWjRWa3VAVhHKsxBNTRWENsyUkUXweV21wKr7NbqjNLLagM/VWsp0WTXMUeeyBwIOYP7yXDLeOakxygqNmTUoldPG6NpIBf219ExZLRQCuu/wC9ldGNRLXZ2n3mgnnv6o4GwyJ7MWK0UoR6q5sltDsjkfn2Wawua4bs+I7qayXcFMhOhWbCpI0SFFsNsxjqNfqpS0p2rRzZRcXTBCEKSoIQhAAhCEACELiSUDUoDk7XD5QNSoM95fh9VBltVASSlSypcGiGCT5LR9uGw9UxJaCd1CgLjm7Ku3Lv1TwSXkbHeVGJ2uqJGpSUIALqJiW0CiLRLQLP2q8KeqG6LRiXdgtv+aAdzT1B/RZP7ebtx2COWmcUo/tkBafiG+imR2/C+I/92KvbEKq7+0e7vHuy1M1Phlw7sOMf8U7E9jNqFTPliqEhKEwQfS/DPAzwWSWwse9hxMY0ZA83HQkchktshCs3YEO8rtbMzC7X7p3BWJt10Pid7Q7HY9ivQlzJEHChAI5HNJnjUh+LO8fseYyY26AEcs0R21u4LfiPULaW3hWN1Swlh5aj6qht3DcjPu4hzbmPPcLM8com+GfHP3IMdsA0cKd/qujeOWoI7/MKFLd+7v0CqZIPENBkzn+L9FRs0xgnwyzmvtjNCe2tOycsfGDNCS3uPoqaS7hsFG/ggFBdwPQ7JfgcBRwPUKU+cOpmvKbyitEEXixNc1ppR5ya7P7tff8AJW13cXlrQZMwQMx16K24jojex6CBRdCIuGlK8tfMKnu3iWN+VdfX0VxFbOQxN5g/MKypclJJo6sGJkramtTTLLXKiurXawwV3OgWbdeIdIMOeE1PcaKbabWZKVAFK6V3p9ArRypJpHB8Q1sIycU/mSJcd7muYFOiswVmiFZx3sAAMJyAGyvjy/zMwaXV8+ayzQq8XwORHVUtt46ayRzWx4g0kYsVK0yNBTmmvLBdzsaWD1baw71z+mapCx//AFCA1hPk4V+S1zHVFVMckZcDc+ly4K8xVZxaJsLSf3XZU8k5OZ813eluBcGjb071UNwdtn+/gkZJ2zRgxUrfc6e8keyPXJdQWLMF3tEach2CaiGfzCnC0ABLW46ba2Q4GUSFQZr0HNRpbzU2kVjhky0D1zNMAFVPvHCM9d1Dtl4l2SlSJeJoevK861A/fVUD5cTugXUziT3XEcWE03VGxsIDl42nJlBShB9M16Rb4hJC8bOYfQheZzwnfX5L0u7ZMcEZ5sb/AMRVacSpHP1DTex8hWmLC9zfwkj0JCFN4lhwWy0tP3Zph/5HITTIfXaEIUkghCEACSiVCAIluuuOVpa9oNd6CvqsrePCj2ZsGNvTUeS2qEuWNSHYs88fB5JabQGEtDS5wyoBoepOSpbW15eA/CAa0aCdaZEnemtOi3PGFh8KTxAMn5inPcLI2lwe5mPL2m57jMbrG10ujtQmskL9Tu0RGVvtFzyAGitTQDQDkOijXdw4RnI1xzJAGy1NjcMNGjz2C6jtWF5aSCAoLOlsjIX7YvDAI0WuikijY0BjaADc55b5oZdzZ3BzgTG1wDjz3wjrQJufhtzy6u5Jb7TqNFcgANKBUkrPPeK9GWSh5ii1u/uW93TMc2rABTUDZTVAum7BDHhxFx1LjuVPCmKpHk6ptJ2Kkc4DMkNHMmiFleIpH/xADsmFg8Mn3S6pxCvP3USdI6Hh2k+M1EcN1ff23NKbXGQaPacjv0WBgBDGg60z9SpfgO1/MKOSlN3yfRvCvCY6CU3CfUpV24q/qdQyYXA60OnNegQcYRStDW1a85Fp2G5DtCvPcSjTyOaQ5ho4ZhWhkcODo6rQw1VdXK4PUHEfhBG4OdUsbANPd26dFg4eNjQY4nFw5EU+JC4tnGkzxSNmDq41+ATPOj3OV+69RdUai+L9ZDqc9KLCX5x/IDSNhpzNfkmI7RI6plq4ncUz+iebdbHsLq1przB6hCkmyJ6WeJbr7kKwcWmQ+3I5p7CnqMwtNYb0Ycw+p6lZSe4QSCBTqMqKxuWyVJa/UZ9xzUtCt0tzRvtYcdarvFUCn78kt3XO5xpGwkdsh56BaiwcJjWU1/lb+Z+ivGMpcGbJlhHlmeu27HyuowVO7joO5V5auHmxBpHtE+848+g2C0kFnawYWgADYJZY8QoVojiSX1MGTUSm/oYW12PNaewTiCytMhoGMLnV2Aq7PyUW9YP4eN0vhST4aUihaHPd5EjLmsHe1sva92OhishscD8nvnJa5za6GoBp0a090yKoTOV7I8bvy3+PaZpf9SSR9OQc8uA9Chev2P8A/PTMI8W1Ox7+HGMI7YjU98kKSh7ChCFIAhCEACEIQAIQhAGS44vijRC0VcS0k7Cug75hZp1xMc04jnz6rVXzwq+aVzg8AOINTWradN9FMs/CkYzc5zj5AeiyyhKUjqYs2LFBKzzV11UNGue09C4LZ8JcM1YXz1eD7gORp+I0or5nDUIdiLS4/wAxqPRWgCtDFT3EZtV1qo7FTetnayNjWANaHZAae65V4H7qn+NJAIGipBLxSnQEn4LHGZaYaCWb506Rxs3h89RPrujVURVZm63F9pDakBrC+g+8ScNOtNfRaYMPIrFnxeTkcLujkZtLOGR44716Jirl8YcKOAI5EAj0Kof8WmDnhxIo94AI+6HENPmKHzUiK/Xbta7tUFN+DzOKko2n7DloNQkpKP6/MhcV2SJkLWsjY1z3sALWgEUOJxqP5QfVUdVYXnLJaZsTYpDFG2mJrS4BzverTegHqVCEbdA4V5GrT5grltrqaPof7OwnDSXkk2229967fbgSOIu0SyWQ9D2IPyV1wrcLZpHmX2msDaM2cTXM01App1WptnDUD208NrDs6MBjm9QW69is0tQotquDfqPEseHL0b/r7nmRhCHENFToFJtEJa4tOZBIJ50JFfgo9pZVp7FPTTVo60ZdVHbHRu0cW/1D6KNKRidgfTC3XZxrpQ7JbBE8jMUry+inXfw652b3EA6gZepTox3Odn1MXjcV3KI3vLhwmJ3dvtAd6aLSXJc8j8Ln+zyDfeNebld2G742tyAHpmnLJG8vEcYBqTTkG8zyAWjk4jkol/c1seJBETiGEnQezSm4A7K/US7ruETebj7zjv8AQKWtkE0tzi5pRlK4oEIQrigQhCABCEIAEIQgAQhCABCEIAEITcs7W6mn75IAcQoT7zbsCfgm33i46NA7mqo5xQxYpPsWK5c8DU0VW60P3d6ZfJcVVHlXYYsD7sg8S2J1oczC4BrQczXMkjQdgPVVjLgYD7Rc74D4LQuKh2pql6rKo9MXS+hrxRS2GLPCGe40DnTUjvqrKItpmRTqq6OfUKrvniVsIwMAdIdBy6k7JOPqySpbtjZY/sMcRTN8UYeX/wA/NVsk2FjnHYE9+iYs7XOJc81ccypbogaV0DmupzwuDqHoaUXo8WOeLB0rdpP+op1ZubjsRis8bD7waC7+o5u+JKkWmwxye+xj/wCpoPzVHHxWa5sFOhzV5ZLW2Roc3Q/DovAarS58DvMqvvtu/s2I+aL6kNWG6YoamJgZipWlc6adtVKe2opolSrHRWU5SfVJ2zKu4Lf920mn80TT8cQTMvBMxBH8Q2hFKeFSvnVbBKnKeTs2bl4lqF3X9sf+GXl4McAMFHDLofj9U3HdE/uiMjrlT1Wzh0CcXoseKM4Rl6pGP4zItnuZmHhDL2pOtANO1T+SuruutkI9kZnVx1P6dFMQtEYRjwInlnPlghCFcUCEIQAIQhQAIQhAAhCFIAhCEAC5fIAKk0CZtFsazU58hr+irJZi81dpsNlSU1EZDG5D895k5MyHM6+XJMMj3+aWiUPWZyb5NcYqK2FDQkc9JVcuUWWSOCVyJE1O6ioLy4iEbsLQXvzOFuZy1z0GoS7NEYWaV84VZbryaz3nAE6Dc9husk+/rRPkwtjG4rV471yB8lBvMGBmJzjU+9I41NKZ5/kupi8PnJXkdIp1KPBeW23SvOFrmxA8yC8/k1RIbvDNczuTnXrXdZWzPmlqY4nOb+NzqV7K6uG1vJcx1ctjqOi6el8iPyY+SrcpbsuWhP2MF8oiazE4tc+taANaWg/FzR5ptrVZ8LNH8U7n4TgD/vZX8vRV8R1EtPp5ZYcqv8tIo+A/wqQZeHJXlQU/urRX1wXc6GMh59pzi4gZhuQFK76fFWiF4vW+JZdXBQmkkt9vUS5tqhEIQuYUOXtJyCT+HcNq9iuJLQRp6riK83Z1GJo1OQp56Lbp9Bizw653bGdM62osoRQBOKDHfMZ1Jb3H0UaXiNgOTXEcxT1ovQQcIRUU9lsI8qbfBboTcE4e0Oaag5gpxOFcAhCEACEIUACRCEACEIQBVWziuyROwyWmFruRkbUdxXJToLxie0OZIxzTo5rmkHsQaL5LEpUu7L4ks78Ubqcwcw7o4bqQPqme3MZqRXYDMlVdovF7609kdNT3K8+4Z4mE7MbciMnsOx+nIrbWV2NocDkUrOpR44H4FGXPI40J4FRi8p1pWSzdQ8Ejk2HrrGiyKOglJTfiJA9TYdJxNHVU09yMD8YbR2Yr3V2XJiUKGhsW0UVv4WinzzZJSgkZkeldnear7RwC6WPw5J3ObVpILRnhNdQei1LBRdPfQJ0NRkjHpT2LONlQ25WxMwsFABoqW7xhxmgxFxBJ6aBal8yduzhsSOxvFGa00xfp1TNLn8vJdWRmkow3ZnhaOjVb8LQF0z5KABrcGXNxB/8AX4rWi64f9KP+xv0T0ULWijQAOQAA9AtmsyfE4Xi4v/Ts5vnEbEkL1NwpudoovM5vDpwg5KfC9CimiOjEEqVkOKuei58cc5yUYbtl7XciWkUqa0B3+qrp5jQNGQGZ6n6KRed5tifgc1zsgagDeuVK9Flr04thheG+0QRn7J9jvVbdLmnjfkZItfl7G7DBtXRciMk9E+LODlRVd335FJ7rwadfmrRloBXSQ2SZLs0hjFGGg5ZbqS28JP5fQ/VV7XVUqNNjJ+pmnCPLRKZef4h5j6KXHamu0cPX8lXAA6pqSygpqm0IeKL+hdVQqNsbm+64jscvRPNvN7PfGIcxkforLIu4t4WuNy2Qo1nvBjwSHDLMg5Ed/qljvCN3uyMPZzT8ir8iWq2ZIQkBQpIPkGqQuSErguQBpOCrxMdqaK+zJ7B76tPrl5r2K5LwpVh01C8Ass5a9rh90gjyNV7Nd0/tNI3HzFVaS6sUl6F8TrIjVvtISwzZeaqXykp+zS5Bcizs9OxZeIjxVBE6UzqbCiZ4qTx1GxpQ5TZFEnxEVTIcuXuU2QSQUxPKNlGNp21Wium6aUfIPa1A/D+qZGLnsimTIsatnN1XIAA6QVcc8J0HcblXICELbGKiqRy5zc3bBCEKxQEjm1SoUNJqmBGNnKejZQLtCy4dHiwy6orcs5Nmav8Ai/za/wAo/NYPiezZHKtei9Hv6L2mnYgj0P6qsksbXDMV5pU4VNnY0+T+GjyO5rSI/Fb1qPMbKxsnGkkTqH22+hTvFdxhjnOiFHUrhG9FhrPKXSBpBBrQt3VkrLylWx7dct+NmaHMPcHY8ir+KWq864R4dliOOrhiGh0ptUbnVeg2SI0zUR+gvIkia0LtcMC7qmoxsUhQL4tbYonyOyaxpcewFVPC82+2W/HR2dsLchKSHH+VuZHnkpqyLrc814m4wltkhJJZH92MHKnN1PeKoca4qkJT0qMjbbtj4tTubvIlCZBQrEAXJAuaoqoAcaV6/dEnsR88LK/2heQQx1cBzIHrkvZbBDo0DQaD0V1+CXsTH8a9y0E+ykB1B+/3unrFw7M/PBTq7JWreEX7vaPUrmLFJnUlqIruUjXJxjloLNwoB77yejRT4lWUdyxD7le5JTFgbFPVRXBkWvTra8lsGWCMaMb6BOhgCutP9Rb1XojIx2CR2jD6J3/CJae4fUfVatCusESj1Miguu4C1wfJQUzDdc+qv0ITYxUVSEzm5u2CEIVigIQhAAhCEACEIQBEvKyY2dRmPoqNq06orzsRY7EPdJ9Ck5I9zXp8lfKyntFgBqQMzv8AqoFl4ajr4jmAvFcLiMwOYPVXOLNPZkLPR0OpnFmjGXRWMUaiwx0UljqK0TPPfgeXKQOXONXsTQ6vJPtxjys52xSDzwt+hXqhcsF9sllx2HHuyRjh2JwH/kiL3InH5WeHEpCkJRVaDGFUJKoUgFUtUIQQWnDdm8S0xjYHEf8AaMX5L6G+z6xUZJLuSGDsBU/Ej0QhXX4CO5r0IQqFgQhCABCEIAEIQgAQhCABCEIAEIQgAQhCABCEIAE3PCHNLToUIQBmfBLXlp2JCltpRCFk4Oqt4oUOAQySqEKthQrnLnGhCASOXSLO8cWYS2OZh1LHU7tGIfEBCFFg1sfO5KKpELacoEIQg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606" name="AutoShape 6" descr="data:image/jpg;base64,/9j/4AAQSkZJRgABAQAAAQABAAD/2wCEAAkGBhQSERQUExQUFBUVFxQVFRQUFxUXGBQXFRQVFBcVFBQXHCYeFxwjGRUUHy8gIycpLCwsFx4xNTAqNSYrLCkBCQoKDgwOGg8PGiwkHyQsLiwsLCosLCkvKSwsLCwsLCosLCwsLCwsKSwsLCwsKSksLCwsLCwsLCwsLCwsLCwpLP/AABEIALcBFAMBIgACEQEDEQH/xAAcAAABBQEBAQAAAAAAAAAAAAAAAQMEBQYCBwj/xAA/EAABAwEGBAMFBgQFBQEAAAABAAIDEQQFEiExQQZRYXETgZEiMqGx0QdCUsHh8BRicpIVI1OCshdjo8LxCP/EABsBAAIDAQEBAAAAAAAAAAAAAAADAQIEBQYH/8QAMREAAgIBAwIEBAMJAAAAAAAAAAECEQMEITESQQUTUXEUImGBMrHwBhUjUpGSocHR/9oADAMBAAIRAxEAPwDTttCtLoL3OxBzmtBGh9460NdlQtK2F2w4WNHT4pmpn0xpdy2CHU7ZbR3l+IeY+ikxWlrtCCqotTb4arEsrXJoeFPgvkKkjc9ujj21Ull5O3AKusy7i3hl2LJCiMvFp1qE+20NOhCYpJ8MW4SXKHEJAUqsVBCEIAEIQgAQhCABCEIAEIQgAQhCABCEIAEIQgAQhCABCEIAEIUe3W+OFhkle2NjdXPIaB5lAEhMWy3RxML5HtYwaueQ0DzK8z4q+22NgLLE0Su08Z9Qwf0t1d50HdeS31xLPan455XSHapyb/S3RvkEAe4237Z7BG8tBlkA+8xgwntiIJ9EL54MyEAe3WX3miu4Wys8ooFiI5vaHRX8FtSdTK516GrBGoWX9U7VVUVtUqK0grOPJaRzVw2RdgoIOC1AKdouHNUUCYrZyNCnWXge/dRHhQ3z4DR2mx/JSpNFvLjIv47xadclJZIDoarPxygruG0EGoNNu6dHK+4qWn9C/QmLLag8ddwn09O+DG006YIQhSQCEIQAIQhAAhCEACEIQAIQhAAhCEACE1JaAPoFDnnc7eg6fVUc0i8YNkqa2Nbqc+Q1VbarPDO9rpog/B7mOj2tJ1dgOVeuZSss4TmiX5jHeVEzfH32bwWyB74Y2MtLRVj2ANx0zwPpkajIE6ZL5ymjLSQQQQSCDqCDmD5r66sU1at5aLwP7auHhZ7f4rBRlob4nTGDST19l3+4pydqzPKPS6PPEIqhBB7TYZjXzV2xwPRY+8L6Nmew+GZA/EMiBmKbU6r0O7+HZXwskIDHOaHeG45tqK0JGVUnNCTk2a8WSKikyqc4sNdj8F3HbiEluidGaPBB/Cfn+qhYtvNZnsbIxtWjRWa3VAVhHKsxBNTRWENsyUkUXweV21wKr7NbqjNLLagM/VWsp0WTXMUeeyBwIOYP7yXDLeOakxygqNmTUoldPG6NpIBf219ExZLRQCuu/wC9ldGNRLXZ2n3mgnnv6o4GwyJ7MWK0UoR6q5sltDsjkfn2Wawua4bs+I7qayXcFMhOhWbCpI0SFFsNsxjqNfqpS0p2rRzZRcXTBCEKSoIQhAAhCEACELiSUDUoDk7XD5QNSoM95fh9VBltVASSlSypcGiGCT5LR9uGw9UxJaCd1CgLjm7Ku3Lv1TwSXkbHeVGJ2uqJGpSUIALqJiW0CiLRLQLP2q8KeqG6LRiXdgtv+aAdzT1B/RZP7ebtx2COWmcUo/tkBafiG+imR2/C+I/92KvbEKq7+0e7vHuy1M1Phlw7sOMf8U7E9jNqFTPliqEhKEwQfS/DPAzwWSWwse9hxMY0ZA83HQkchktshCs3YEO8rtbMzC7X7p3BWJt10Pid7Q7HY9ivQlzJEHChAI5HNJnjUh+LO8fseYyY26AEcs0R21u4LfiPULaW3hWN1Swlh5aj6qht3DcjPu4hzbmPPcLM8com+GfHP3IMdsA0cKd/qujeOWoI7/MKFLd+7v0CqZIPENBkzn+L9FRs0xgnwyzmvtjNCe2tOycsfGDNCS3uPoqaS7hsFG/ggFBdwPQ7JfgcBRwPUKU+cOpmvKbyitEEXixNc1ppR5ya7P7tff8AJW13cXlrQZMwQMx16K24jojex6CBRdCIuGlK8tfMKnu3iWN+VdfX0VxFbOQxN5g/MKypclJJo6sGJkramtTTLLXKiurXawwV3OgWbdeIdIMOeE1PcaKbabWZKVAFK6V3p9ArRypJpHB8Q1sIycU/mSJcd7muYFOiswVmiFZx3sAAMJyAGyvjy/zMwaXV8+ayzQq8XwORHVUtt46ayRzWx4g0kYsVK0yNBTmmvLBdzsaWD1baw71z+mapCx//AFCA1hPk4V+S1zHVFVMckZcDc+ly4K8xVZxaJsLSf3XZU8k5OZ813eluBcGjb071UNwdtn+/gkZJ2zRgxUrfc6e8keyPXJdQWLMF3tEach2CaiGfzCnC0ABLW46ba2Q4GUSFQZr0HNRpbzU2kVjhky0D1zNMAFVPvHCM9d1Dtl4l2SlSJeJoevK861A/fVUD5cTugXUziT3XEcWE03VGxsIDl42nJlBShB9M16Rb4hJC8bOYfQheZzwnfX5L0u7ZMcEZ5sb/AMRVacSpHP1DTex8hWmLC9zfwkj0JCFN4lhwWy0tP3Zph/5HITTIfXaEIUkghCEACSiVCAIluuuOVpa9oNd6CvqsrePCj2ZsGNvTUeS2qEuWNSHYs88fB5JabQGEtDS5wyoBoepOSpbW15eA/CAa0aCdaZEnemtOi3PGFh8KTxAMn5inPcLI2lwe5mPL2m57jMbrG10ujtQmskL9Tu0RGVvtFzyAGitTQDQDkOijXdw4RnI1xzJAGy1NjcMNGjz2C6jtWF5aSCAoLOlsjIX7YvDAI0WuikijY0BjaADc55b5oZdzZ3BzgTG1wDjz3wjrQJufhtzy6u5Jb7TqNFcgANKBUkrPPeK9GWSh5ii1u/uW93TMc2rABTUDZTVAum7BDHhxFx1LjuVPCmKpHk6ptJ2Kkc4DMkNHMmiFleIpH/xADsmFg8Mn3S6pxCvP3USdI6Hh2k+M1EcN1ff23NKbXGQaPacjv0WBgBDGg60z9SpfgO1/MKOSlN3yfRvCvCY6CU3CfUpV24q/qdQyYXA60OnNegQcYRStDW1a85Fp2G5DtCvPcSjTyOaQ5ho4ZhWhkcODo6rQw1VdXK4PUHEfhBG4OdUsbANPd26dFg4eNjQY4nFw5EU+JC4tnGkzxSNmDq41+ATPOj3OV+69RdUai+L9ZDqc9KLCX5x/IDSNhpzNfkmI7RI6plq4ncUz+iebdbHsLq1przB6hCkmyJ6WeJbr7kKwcWmQ+3I5p7CnqMwtNYb0Ycw+p6lZSe4QSCBTqMqKxuWyVJa/UZ9xzUtCt0tzRvtYcdarvFUCn78kt3XO5xpGwkdsh56BaiwcJjWU1/lb+Z+ivGMpcGbJlhHlmeu27HyuowVO7joO5V5auHmxBpHtE+848+g2C0kFnawYWgADYJZY8QoVojiSX1MGTUSm/oYW12PNaewTiCytMhoGMLnV2Aq7PyUW9YP4eN0vhST4aUihaHPd5EjLmsHe1sva92OhishscD8nvnJa5za6GoBp0a090yKoTOV7I8bvy3+PaZpf9SSR9OQc8uA9Chev2P8A/PTMI8W1Ox7+HGMI7YjU98kKSh7ChCFIAhCEACEIQAIQhAGS44vijRC0VcS0k7Cug75hZp1xMc04jnz6rVXzwq+aVzg8AOINTWradN9FMs/CkYzc5zj5AeiyyhKUjqYs2LFBKzzV11UNGue09C4LZ8JcM1YXz1eD7gORp+I0or5nDUIdiLS4/wAxqPRWgCtDFT3EZtV1qo7FTetnayNjWANaHZAae65V4H7qn+NJAIGipBLxSnQEn4LHGZaYaCWb506Rxs3h89RPrujVURVZm63F9pDakBrC+g+8ScNOtNfRaYMPIrFnxeTkcLujkZtLOGR44716Jirl8YcKOAI5EAj0Kof8WmDnhxIo94AI+6HENPmKHzUiK/Xbta7tUFN+DzOKko2n7DloNQkpKP6/MhcV2SJkLWsjY1z3sALWgEUOJxqP5QfVUdVYXnLJaZsTYpDFG2mJrS4BzverTegHqVCEbdA4V5GrT5grltrqaPof7OwnDSXkk2229967fbgSOIu0SyWQ9D2IPyV1wrcLZpHmX2msDaM2cTXM01App1WptnDUD208NrDs6MBjm9QW69is0tQotquDfqPEseHL0b/r7nmRhCHENFToFJtEJa4tOZBIJ50JFfgo9pZVp7FPTTVo60ZdVHbHRu0cW/1D6KNKRidgfTC3XZxrpQ7JbBE8jMUry+inXfw652b3EA6gZepTox3Odn1MXjcV3KI3vLhwmJ3dvtAd6aLSXJc8j8Ln+zyDfeNebld2G742tyAHpmnLJG8vEcYBqTTkG8zyAWjk4jkol/c1seJBETiGEnQezSm4A7K/US7ruETebj7zjv8AQKWtkE0tzi5pRlK4oEIQrigQhCABCEIAEIQgAQhCABCEIAEITcs7W6mn75IAcQoT7zbsCfgm33i46NA7mqo5xQxYpPsWK5c8DU0VW60P3d6ZfJcVVHlXYYsD7sg8S2J1oczC4BrQczXMkjQdgPVVjLgYD7Rc74D4LQuKh2pql6rKo9MXS+hrxRS2GLPCGe40DnTUjvqrKItpmRTqq6OfUKrvniVsIwMAdIdBy6k7JOPqySpbtjZY/sMcRTN8UYeX/wA/NVsk2FjnHYE9+iYs7XOJc81ccypbogaV0DmupzwuDqHoaUXo8WOeLB0rdpP+op1ZubjsRis8bD7waC7+o5u+JKkWmwxye+xj/wCpoPzVHHxWa5sFOhzV5ZLW2Roc3Q/DovAarS58DvMqvvtu/s2I+aL6kNWG6YoamJgZipWlc6adtVKe2opolSrHRWU5SfVJ2zKu4Lf920mn80TT8cQTMvBMxBH8Q2hFKeFSvnVbBKnKeTs2bl4lqF3X9sf+GXl4McAMFHDLofj9U3HdE/uiMjrlT1Wzh0CcXoseKM4Rl6pGP4zItnuZmHhDL2pOtANO1T+SuruutkI9kZnVx1P6dFMQtEYRjwInlnPlghCFcUCEIQAIQhQAIQhAAhCFIAhCEAC5fIAKk0CZtFsazU58hr+irJZi81dpsNlSU1EZDG5D895k5MyHM6+XJMMj3+aWiUPWZyb5NcYqK2FDQkc9JVcuUWWSOCVyJE1O6ioLy4iEbsLQXvzOFuZy1z0GoS7NEYWaV84VZbryaz3nAE6Dc9husk+/rRPkwtjG4rV471yB8lBvMGBmJzjU+9I41NKZ5/kupi8PnJXkdIp1KPBeW23SvOFrmxA8yC8/k1RIbvDNczuTnXrXdZWzPmlqY4nOb+NzqV7K6uG1vJcx1ctjqOi6el8iPyY+SrcpbsuWhP2MF8oiazE4tc+taANaWg/FzR5ptrVZ8LNH8U7n4TgD/vZX8vRV8R1EtPp5ZYcqv8tIo+A/wqQZeHJXlQU/urRX1wXc6GMh59pzi4gZhuQFK76fFWiF4vW+JZdXBQmkkt9vUS5tqhEIQuYUOXtJyCT+HcNq9iuJLQRp6riK83Z1GJo1OQp56Lbp9Bizw653bGdM62osoRQBOKDHfMZ1Jb3H0UaXiNgOTXEcxT1ovQQcIRUU9lsI8qbfBboTcE4e0Oaag5gpxOFcAhCEACEIUACRCEACEIQBVWziuyROwyWmFruRkbUdxXJToLxie0OZIxzTo5rmkHsQaL5LEpUu7L4ks78Ubqcwcw7o4bqQPqme3MZqRXYDMlVdovF7609kdNT3K8+4Z4mE7MbciMnsOx+nIrbWV2NocDkUrOpR44H4FGXPI40J4FRi8p1pWSzdQ8Ejk2HrrGiyKOglJTfiJA9TYdJxNHVU09yMD8YbR2Yr3V2XJiUKGhsW0UVv4WinzzZJSgkZkeldnear7RwC6WPw5J3ObVpILRnhNdQei1LBRdPfQJ0NRkjHpT2LONlQ25WxMwsFABoqW7xhxmgxFxBJ6aBal8yduzhsSOxvFGa00xfp1TNLn8vJdWRmkow3ZnhaOjVb8LQF0z5KABrcGXNxB/8AX4rWi64f9KP+xv0T0ULWijQAOQAA9AtmsyfE4Xi4v/Ts5vnEbEkL1NwpudoovM5vDpwg5KfC9CimiOjEEqVkOKuei58cc5yUYbtl7XciWkUqa0B3+qrp5jQNGQGZ6n6KRed5tifgc1zsgagDeuVK9Flr04thheG+0QRn7J9jvVbdLmnjfkZItfl7G7DBtXRciMk9E+LODlRVd335FJ7rwadfmrRloBXSQ2SZLs0hjFGGg5ZbqS28JP5fQ/VV7XVUqNNjJ+pmnCPLRKZef4h5j6KXHamu0cPX8lXAA6pqSygpqm0IeKL+hdVQqNsbm+64jscvRPNvN7PfGIcxkforLIu4t4WuNy2Qo1nvBjwSHDLMg5Ed/qljvCN3uyMPZzT8ir8iWq2ZIQkBQpIPkGqQuSErguQBpOCrxMdqaK+zJ7B76tPrl5r2K5LwpVh01C8Ass5a9rh90gjyNV7Nd0/tNI3HzFVaS6sUl6F8TrIjVvtISwzZeaqXykp+zS5Bcizs9OxZeIjxVBE6UzqbCiZ4qTx1GxpQ5TZFEnxEVTIcuXuU2QSQUxPKNlGNp21Wium6aUfIPa1A/D+qZGLnsimTIsatnN1XIAA6QVcc8J0HcblXICELbGKiqRy5zc3bBCEKxQEjm1SoUNJqmBGNnKejZQLtCy4dHiwy6orcs5Nmav8Ai/za/wAo/NYPiezZHKtei9Hv6L2mnYgj0P6qsksbXDMV5pU4VNnY0+T+GjyO5rSI/Fb1qPMbKxsnGkkTqH22+hTvFdxhjnOiFHUrhG9FhrPKXSBpBBrQt3VkrLylWx7dct+NmaHMPcHY8ir+KWq864R4dliOOrhiGh0ptUbnVeg2SI0zUR+gvIkia0LtcMC7qmoxsUhQL4tbYonyOyaxpcewFVPC82+2W/HR2dsLchKSHH+VuZHnkpqyLrc814m4wltkhJJZH92MHKnN1PeKoca4qkJT0qMjbbtj4tTubvIlCZBQrEAXJAuaoqoAcaV6/dEnsR88LK/2heQQx1cBzIHrkvZbBDo0DQaD0V1+CXsTH8a9y0E+ykB1B+/3unrFw7M/PBTq7JWreEX7vaPUrmLFJnUlqIruUjXJxjloLNwoB77yejRT4lWUdyxD7le5JTFgbFPVRXBkWvTra8lsGWCMaMb6BOhgCutP9Rb1XojIx2CR2jD6J3/CJae4fUfVatCusESj1Miguu4C1wfJQUzDdc+qv0ITYxUVSEzm5u2CEIVigIQhAAhCEACEIQBEvKyY2dRmPoqNq06orzsRY7EPdJ9Ck5I9zXp8lfKyntFgBqQMzv8AqoFl4ajr4jmAvFcLiMwOYPVXOLNPZkLPR0OpnFmjGXRWMUaiwx0UljqK0TPPfgeXKQOXONXsTQ6vJPtxjys52xSDzwt+hXqhcsF9sllx2HHuyRjh2JwH/kiL3InH5WeHEpCkJRVaDGFUJKoUgFUtUIQQWnDdm8S0xjYHEf8AaMX5L6G+z6xUZJLuSGDsBU/Ej0QhXX4CO5r0IQqFgQhCABCEIAEIQgAQhCABCEIAEIQgAQhCABCEIAE3PCHNLToUIQBmfBLXlp2JCltpRCFk4Oqt4oUOAQySqEKthQrnLnGhCASOXSLO8cWYS2OZh1LHU7tGIfEBCFFg1sfO5KKpELacoEIQg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608" name="AutoShape 8" descr="data:image/jpg;base64,/9j/4AAQSkZJRgABAQAAAQABAAD/2wCEAAkGBhQSERQUExQUFBUVFxQVFRQUFxUXGBQXFRQVFBcVFBQXHCYeFxwjGRUUHy8gIycpLCwsFx4xNTAqNSYrLCkBCQoKDgwOGg8PGiwkHyQsLiwsLCosLCkvKSwsLCwsLCosLCwsLCwsKSwsLCwsKSksLCwsLCwsLCwsLCwsLCwpLP/AABEIALcBFAMBIgACEQEDEQH/xAAcAAABBQEBAQAAAAAAAAAAAAAAAQMEBQYCBwj/xAA/EAABAwEGBAMFBgQFBQEAAAABAAIDEQQFEiExQQZRYXETgZEiMqGx0QdCUsHh8BRicpIVI1OCshdjo8LxCP/EABsBAAIDAQEBAAAAAAAAAAAAAAADAQIEBQYH/8QAMREAAgIBAwIEBAMJAAAAAAAAAAECEQMEITESQQUTUXEUImGBMrHwBhUjUpGSocHR/9oADAMBAAIRAxEAPwDTttCtLoL3OxBzmtBGh9460NdlQtK2F2w4WNHT4pmpn0xpdy2CHU7ZbR3l+IeY+ikxWlrtCCqotTb4arEsrXJoeFPgvkKkjc9ujj21Ull5O3AKusy7i3hl2LJCiMvFp1qE+20NOhCYpJ8MW4SXKHEJAUqsVBCEIAEIQgAQhCABCEIAEIQgAQhCABCEIAEIQgAQhCABCEIAEIUe3W+OFhkle2NjdXPIaB5lAEhMWy3RxML5HtYwaueQ0DzK8z4q+22NgLLE0Su08Z9Qwf0t1d50HdeS31xLPan455XSHapyb/S3RvkEAe4237Z7BG8tBlkA+8xgwntiIJ9EL54MyEAe3WX3miu4Wys8ooFiI5vaHRX8FtSdTK516GrBGoWX9U7VVUVtUqK0grOPJaRzVw2RdgoIOC1AKdouHNUUCYrZyNCnWXge/dRHhQ3z4DR2mx/JSpNFvLjIv47xadclJZIDoarPxygruG0EGoNNu6dHK+4qWn9C/QmLLag8ddwn09O+DG006YIQhSQCEIQAIQhAAhCEACEIQAIQhAAhCEACE1JaAPoFDnnc7eg6fVUc0i8YNkqa2Nbqc+Q1VbarPDO9rpog/B7mOj2tJ1dgOVeuZSss4TmiX5jHeVEzfH32bwWyB74Y2MtLRVj2ANx0zwPpkajIE6ZL5ymjLSQQQQSCDqCDmD5r66sU1at5aLwP7auHhZ7f4rBRlob4nTGDST19l3+4pydqzPKPS6PPEIqhBB7TYZjXzV2xwPRY+8L6Nmew+GZA/EMiBmKbU6r0O7+HZXwskIDHOaHeG45tqK0JGVUnNCTk2a8WSKikyqc4sNdj8F3HbiEluidGaPBB/Cfn+qhYtvNZnsbIxtWjRWa3VAVhHKsxBNTRWENsyUkUXweV21wKr7NbqjNLLagM/VWsp0WTXMUeeyBwIOYP7yXDLeOakxygqNmTUoldPG6NpIBf219ExZLRQCuu/wC9ldGNRLXZ2n3mgnnv6o4GwyJ7MWK0UoR6q5sltDsjkfn2Wawua4bs+I7qayXcFMhOhWbCpI0SFFsNsxjqNfqpS0p2rRzZRcXTBCEKSoIQhAAhCEACELiSUDUoDk7XD5QNSoM95fh9VBltVASSlSypcGiGCT5LR9uGw9UxJaCd1CgLjm7Ku3Lv1TwSXkbHeVGJ2uqJGpSUIALqJiW0CiLRLQLP2q8KeqG6LRiXdgtv+aAdzT1B/RZP7ebtx2COWmcUo/tkBafiG+imR2/C+I/92KvbEKq7+0e7vHuy1M1Phlw7sOMf8U7E9jNqFTPliqEhKEwQfS/DPAzwWSWwse9hxMY0ZA83HQkchktshCs3YEO8rtbMzC7X7p3BWJt10Pid7Q7HY9ivQlzJEHChAI5HNJnjUh+LO8fseYyY26AEcs0R21u4LfiPULaW3hWN1Swlh5aj6qht3DcjPu4hzbmPPcLM8com+GfHP3IMdsA0cKd/qujeOWoI7/MKFLd+7v0CqZIPENBkzn+L9FRs0xgnwyzmvtjNCe2tOycsfGDNCS3uPoqaS7hsFG/ggFBdwPQ7JfgcBRwPUKU+cOpmvKbyitEEXixNc1ppR5ya7P7tff8AJW13cXlrQZMwQMx16K24jojex6CBRdCIuGlK8tfMKnu3iWN+VdfX0VxFbOQxN5g/MKypclJJo6sGJkramtTTLLXKiurXawwV3OgWbdeIdIMOeE1PcaKbabWZKVAFK6V3p9ArRypJpHB8Q1sIycU/mSJcd7muYFOiswVmiFZx3sAAMJyAGyvjy/zMwaXV8+ayzQq8XwORHVUtt46ayRzWx4g0kYsVK0yNBTmmvLBdzsaWD1baw71z+mapCx//AFCA1hPk4V+S1zHVFVMckZcDc+ly4K8xVZxaJsLSf3XZU8k5OZ813eluBcGjb071UNwdtn+/gkZJ2zRgxUrfc6e8keyPXJdQWLMF3tEach2CaiGfzCnC0ABLW46ba2Q4GUSFQZr0HNRpbzU2kVjhky0D1zNMAFVPvHCM9d1Dtl4l2SlSJeJoevK861A/fVUD5cTugXUziT3XEcWE03VGxsIDl42nJlBShB9M16Rb4hJC8bOYfQheZzwnfX5L0u7ZMcEZ5sb/AMRVacSpHP1DTex8hWmLC9zfwkj0JCFN4lhwWy0tP3Zph/5HITTIfXaEIUkghCEACSiVCAIluuuOVpa9oNd6CvqsrePCj2ZsGNvTUeS2qEuWNSHYs88fB5JabQGEtDS5wyoBoepOSpbW15eA/CAa0aCdaZEnemtOi3PGFh8KTxAMn5inPcLI2lwe5mPL2m57jMbrG10ujtQmskL9Tu0RGVvtFzyAGitTQDQDkOijXdw4RnI1xzJAGy1NjcMNGjz2C6jtWF5aSCAoLOlsjIX7YvDAI0WuikijY0BjaADc55b5oZdzZ3BzgTG1wDjz3wjrQJufhtzy6u5Jb7TqNFcgANKBUkrPPeK9GWSh5ii1u/uW93TMc2rABTUDZTVAum7BDHhxFx1LjuVPCmKpHk6ptJ2Kkc4DMkNHMmiFleIpH/xADsmFg8Mn3S6pxCvP3USdI6Hh2k+M1EcN1ff23NKbXGQaPacjv0WBgBDGg60z9SpfgO1/MKOSlN3yfRvCvCY6CU3CfUpV24q/qdQyYXA60OnNegQcYRStDW1a85Fp2G5DtCvPcSjTyOaQ5ho4ZhWhkcODo6rQw1VdXK4PUHEfhBG4OdUsbANPd26dFg4eNjQY4nFw5EU+JC4tnGkzxSNmDq41+ATPOj3OV+69RdUai+L9ZDqc9KLCX5x/IDSNhpzNfkmI7RI6plq4ncUz+iebdbHsLq1przB6hCkmyJ6WeJbr7kKwcWmQ+3I5p7CnqMwtNYb0Ycw+p6lZSe4QSCBTqMqKxuWyVJa/UZ9xzUtCt0tzRvtYcdarvFUCn78kt3XO5xpGwkdsh56BaiwcJjWU1/lb+Z+ivGMpcGbJlhHlmeu27HyuowVO7joO5V5auHmxBpHtE+848+g2C0kFnawYWgADYJZY8QoVojiSX1MGTUSm/oYW12PNaewTiCytMhoGMLnV2Aq7PyUW9YP4eN0vhST4aUihaHPd5EjLmsHe1sva92OhishscD8nvnJa5za6GoBp0a090yKoTOV7I8bvy3+PaZpf9SSR9OQc8uA9Chev2P8A/PTMI8W1Ox7+HGMI7YjU98kKSh7ChCFIAhCEACEIQAIQhAGS44vijRC0VcS0k7Cug75hZp1xMc04jnz6rVXzwq+aVzg8AOINTWradN9FMs/CkYzc5zj5AeiyyhKUjqYs2LFBKzzV11UNGue09C4LZ8JcM1YXz1eD7gORp+I0or5nDUIdiLS4/wAxqPRWgCtDFT3EZtV1qo7FTetnayNjWANaHZAae65V4H7qn+NJAIGipBLxSnQEn4LHGZaYaCWb506Rxs3h89RPrujVURVZm63F9pDakBrC+g+8ScNOtNfRaYMPIrFnxeTkcLujkZtLOGR44716Jirl8YcKOAI5EAj0Kof8WmDnhxIo94AI+6HENPmKHzUiK/Xbta7tUFN+DzOKko2n7DloNQkpKP6/MhcV2SJkLWsjY1z3sALWgEUOJxqP5QfVUdVYXnLJaZsTYpDFG2mJrS4BzverTegHqVCEbdA4V5GrT5grltrqaPof7OwnDSXkk2229967fbgSOIu0SyWQ9D2IPyV1wrcLZpHmX2msDaM2cTXM01App1WptnDUD208NrDs6MBjm9QW69is0tQotquDfqPEseHL0b/r7nmRhCHENFToFJtEJa4tOZBIJ50JFfgo9pZVp7FPTTVo60ZdVHbHRu0cW/1D6KNKRidgfTC3XZxrpQ7JbBE8jMUry+inXfw652b3EA6gZepTox3Odn1MXjcV3KI3vLhwmJ3dvtAd6aLSXJc8j8Ln+zyDfeNebld2G742tyAHpmnLJG8vEcYBqTTkG8zyAWjk4jkol/c1seJBETiGEnQezSm4A7K/US7ruETebj7zjv8AQKWtkE0tzi5pRlK4oEIQrigQhCABCEIAEIQgAQhCABCEIAEITcs7W6mn75IAcQoT7zbsCfgm33i46NA7mqo5xQxYpPsWK5c8DU0VW60P3d6ZfJcVVHlXYYsD7sg8S2J1oczC4BrQczXMkjQdgPVVjLgYD7Rc74D4LQuKh2pql6rKo9MXS+hrxRS2GLPCGe40DnTUjvqrKItpmRTqq6OfUKrvniVsIwMAdIdBy6k7JOPqySpbtjZY/sMcRTN8UYeX/wA/NVsk2FjnHYE9+iYs7XOJc81ccypbogaV0DmupzwuDqHoaUXo8WOeLB0rdpP+op1ZubjsRis8bD7waC7+o5u+JKkWmwxye+xj/wCpoPzVHHxWa5sFOhzV5ZLW2Roc3Q/DovAarS58DvMqvvtu/s2I+aL6kNWG6YoamJgZipWlc6adtVKe2opolSrHRWU5SfVJ2zKu4Lf920mn80TT8cQTMvBMxBH8Q2hFKeFSvnVbBKnKeTs2bl4lqF3X9sf+GXl4McAMFHDLofj9U3HdE/uiMjrlT1Wzh0CcXoseKM4Rl6pGP4zItnuZmHhDL2pOtANO1T+SuruutkI9kZnVx1P6dFMQtEYRjwInlnPlghCFcUCEIQAIQhQAIQhAAhCFIAhCEAC5fIAKk0CZtFsazU58hr+irJZi81dpsNlSU1EZDG5D895k5MyHM6+XJMMj3+aWiUPWZyb5NcYqK2FDQkc9JVcuUWWSOCVyJE1O6ioLy4iEbsLQXvzOFuZy1z0GoS7NEYWaV84VZbryaz3nAE6Dc9husk+/rRPkwtjG4rV471yB8lBvMGBmJzjU+9I41NKZ5/kupi8PnJXkdIp1KPBeW23SvOFrmxA8yC8/k1RIbvDNczuTnXrXdZWzPmlqY4nOb+NzqV7K6uG1vJcx1ctjqOi6el8iPyY+SrcpbsuWhP2MF8oiazE4tc+taANaWg/FzR5ptrVZ8LNH8U7n4TgD/vZX8vRV8R1EtPp5ZYcqv8tIo+A/wqQZeHJXlQU/urRX1wXc6GMh59pzi4gZhuQFK76fFWiF4vW+JZdXBQmkkt9vUS5tqhEIQuYUOXtJyCT+HcNq9iuJLQRp6riK83Z1GJo1OQp56Lbp9Bizw653bGdM62osoRQBOKDHfMZ1Jb3H0UaXiNgOTXEcxT1ovQQcIRUU9lsI8qbfBboTcE4e0Oaag5gpxOFcAhCEACEIUACRCEACEIQBVWziuyROwyWmFruRkbUdxXJToLxie0OZIxzTo5rmkHsQaL5LEpUu7L4ks78Ubqcwcw7o4bqQPqme3MZqRXYDMlVdovF7609kdNT3K8+4Z4mE7MbciMnsOx+nIrbWV2NocDkUrOpR44H4FGXPI40J4FRi8p1pWSzdQ8Ejk2HrrGiyKOglJTfiJA9TYdJxNHVU09yMD8YbR2Yr3V2XJiUKGhsW0UVv4WinzzZJSgkZkeldnear7RwC6WPw5J3ObVpILRnhNdQei1LBRdPfQJ0NRkjHpT2LONlQ25WxMwsFABoqW7xhxmgxFxBJ6aBal8yduzhsSOxvFGa00xfp1TNLn8vJdWRmkow3ZnhaOjVb8LQF0z5KABrcGXNxB/8AX4rWi64f9KP+xv0T0ULWijQAOQAA9AtmsyfE4Xi4v/Ts5vnEbEkL1NwpudoovM5vDpwg5KfC9CimiOjEEqVkOKuei58cc5yUYbtl7XciWkUqa0B3+qrp5jQNGQGZ6n6KRed5tifgc1zsgagDeuVK9Flr04thheG+0QRn7J9jvVbdLmnjfkZItfl7G7DBtXRciMk9E+LODlRVd335FJ7rwadfmrRloBXSQ2SZLs0hjFGGg5ZbqS28JP5fQ/VV7XVUqNNjJ+pmnCPLRKZef4h5j6KXHamu0cPX8lXAA6pqSygpqm0IeKL+hdVQqNsbm+64jscvRPNvN7PfGIcxkforLIu4t4WuNy2Qo1nvBjwSHDLMg5Ed/qljvCN3uyMPZzT8ir8iWq2ZIQkBQpIPkGqQuSErguQBpOCrxMdqaK+zJ7B76tPrl5r2K5LwpVh01C8Ass5a9rh90gjyNV7Nd0/tNI3HzFVaS6sUl6F8TrIjVvtISwzZeaqXykp+zS5Bcizs9OxZeIjxVBE6UzqbCiZ4qTx1GxpQ5TZFEnxEVTIcuXuU2QSQUxPKNlGNp21Wium6aUfIPa1A/D+qZGLnsimTIsatnN1XIAA6QVcc8J0HcblXICELbGKiqRy5zc3bBCEKxQEjm1SoUNJqmBGNnKejZQLtCy4dHiwy6orcs5Nmav8Ai/za/wAo/NYPiezZHKtei9Hv6L2mnYgj0P6qsksbXDMV5pU4VNnY0+T+GjyO5rSI/Fb1qPMbKxsnGkkTqH22+hTvFdxhjnOiFHUrhG9FhrPKXSBpBBrQt3VkrLylWx7dct+NmaHMPcHY8ir+KWq864R4dliOOrhiGh0ptUbnVeg2SI0zUR+gvIkia0LtcMC7qmoxsUhQL4tbYonyOyaxpcewFVPC82+2W/HR2dsLchKSHH+VuZHnkpqyLrc814m4wltkhJJZH92MHKnN1PeKoca4qkJT0qMjbbtj4tTubvIlCZBQrEAXJAuaoqoAcaV6/dEnsR88LK/2heQQx1cBzIHrkvZbBDo0DQaD0V1+CXsTH8a9y0E+ykB1B+/3unrFw7M/PBTq7JWreEX7vaPUrmLFJnUlqIruUjXJxjloLNwoB77yejRT4lWUdyxD7le5JTFgbFPVRXBkWvTra8lsGWCMaMb6BOhgCutP9Rb1XojIx2CR2jD6J3/CJae4fUfVatCusESj1Miguu4C1wfJQUzDdc+qv0ITYxUVSEzm5u2CEIVigIQhAAhCEACEIQBEvKyY2dRmPoqNq06orzsRY7EPdJ9Ck5I9zXp8lfKyntFgBqQMzv8AqoFl4ajr4jmAvFcLiMwOYPVXOLNPZkLPR0OpnFmjGXRWMUaiwx0UljqK0TPPfgeXKQOXONXsTQ6vJPtxjys52xSDzwt+hXqhcsF9sllx2HHuyRjh2JwH/kiL3InH5WeHEpCkJRVaDGFUJKoUgFUtUIQQWnDdm8S0xjYHEf8AaMX5L6G+z6xUZJLuSGDsBU/Ej0QhXX4CO5r0IQqFgQhCABCEIAEIQgAQhCABCEIAEIQgAQhCABCEIAE3PCHNLToUIQBmfBLXlp2JCltpRCFk4Oqt4oUOAQySqEKthQrnLnGhCASOXSLO8cWYS2OZh1LHU7tGIfEBCFFg1sfO5KKpELacoEIQg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79512" y="3284984"/>
            <a:ext cx="6192688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Monitorar resultados e garantir o cumprimento de padrões</a:t>
            </a:r>
            <a:endParaRPr lang="pt-BR" sz="20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771800" y="1916832"/>
            <a:ext cx="6192688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Garantir a padronização dos processos e do trabalho</a:t>
            </a:r>
            <a:endParaRPr lang="pt-BR" sz="2000" b="1" dirty="0"/>
          </a:p>
        </p:txBody>
      </p:sp>
      <p:pic>
        <p:nvPicPr>
          <p:cNvPr id="16" name="Picture 4" descr="http://lh4.ggpht.com/_JdoHPQAu1cs/Sv_eMog-ApI/AAAAAAAAW4E/tTCJJW0OORs/Fotolia_10805776_X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816" y="1628800"/>
            <a:ext cx="1872000" cy="14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8" descr="http://lh6.ggpht.com/_JdoHPQAu1cs/Sv_ejAu-8EI/AAAAAAAAW6o/WkAYbizKk1k/Fotolia_9747350_X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365104"/>
            <a:ext cx="1836000" cy="137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8" descr="http://wanostar.com/custom/Fotolia_19503040_X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852936"/>
            <a:ext cx="1224000" cy="1528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Retângulo de cantos arredondados 21"/>
          <p:cNvSpPr/>
          <p:nvPr/>
        </p:nvSpPr>
        <p:spPr>
          <a:xfrm>
            <a:off x="179512" y="1124744"/>
            <a:ext cx="6480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172400" y="5733256"/>
            <a:ext cx="1224136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23528" y="5949280"/>
            <a:ext cx="6192688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Garantir a melhoria contínua de processos e procedimentos</a:t>
            </a:r>
            <a:endParaRPr lang="pt-BR" sz="2000" b="1" dirty="0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5937" y="5457858"/>
            <a:ext cx="900000" cy="1337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Relembrando o método – Gestão da Rotina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Espaço Reservado para Número de Slide 9"/>
          <p:cNvSpPr txBox="1">
            <a:spLocks/>
          </p:cNvSpPr>
          <p:nvPr/>
        </p:nvSpPr>
        <p:spPr bwMode="auto">
          <a:xfrm>
            <a:off x="-36513" y="6492875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04D61-DB10-40A0-857E-6B3E472683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Fluxograma: Processo 28"/>
          <p:cNvSpPr/>
          <p:nvPr/>
        </p:nvSpPr>
        <p:spPr>
          <a:xfrm>
            <a:off x="395536" y="1214168"/>
            <a:ext cx="8712968" cy="41463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dirty="0" smtClean="0">
                <a:solidFill>
                  <a:schemeClr val="tx1"/>
                </a:solidFill>
              </a:rPr>
              <a:t>O SDCA é dividido nas seguintes etapas: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14" name="Diagrama 13"/>
          <p:cNvGraphicFramePr/>
          <p:nvPr/>
        </p:nvGraphicFramePr>
        <p:xfrm>
          <a:off x="834671" y="1776852"/>
          <a:ext cx="7415908" cy="4672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Elipse 14"/>
          <p:cNvSpPr/>
          <p:nvPr/>
        </p:nvSpPr>
        <p:spPr bwMode="auto">
          <a:xfrm>
            <a:off x="4982213" y="192881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1</a:t>
            </a:r>
          </a:p>
        </p:txBody>
      </p:sp>
      <p:sp>
        <p:nvSpPr>
          <p:cNvPr id="16" name="CaixaDeTexto 9"/>
          <p:cNvSpPr txBox="1">
            <a:spLocks noChangeArrowheads="1"/>
          </p:cNvSpPr>
          <p:nvPr/>
        </p:nvSpPr>
        <p:spPr bwMode="auto">
          <a:xfrm>
            <a:off x="5568000" y="1989138"/>
            <a:ext cx="21478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sz="1600" b="1" dirty="0">
                <a:latin typeface="+mn-lt"/>
              </a:rPr>
              <a:t>Padronização</a:t>
            </a:r>
          </a:p>
        </p:txBody>
      </p:sp>
      <p:sp>
        <p:nvSpPr>
          <p:cNvPr id="17" name="CaixaDeTexto 13"/>
          <p:cNvSpPr txBox="1">
            <a:spLocks noChangeArrowheads="1"/>
          </p:cNvSpPr>
          <p:nvPr/>
        </p:nvSpPr>
        <p:spPr bwMode="auto">
          <a:xfrm>
            <a:off x="5344163" y="6264275"/>
            <a:ext cx="19859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pt-BR" sz="1600" b="1" dirty="0">
                <a:latin typeface="+mn-lt"/>
              </a:rPr>
              <a:t>Execução dos Padrões</a:t>
            </a:r>
          </a:p>
        </p:txBody>
      </p:sp>
      <p:sp>
        <p:nvSpPr>
          <p:cNvPr id="18" name="Elipse 17"/>
          <p:cNvSpPr/>
          <p:nvPr/>
        </p:nvSpPr>
        <p:spPr bwMode="auto">
          <a:xfrm>
            <a:off x="2535875" y="5016500"/>
            <a:ext cx="428625" cy="428625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CaixaDeTexto 15"/>
          <p:cNvSpPr txBox="1">
            <a:spLocks noChangeArrowheads="1"/>
          </p:cNvSpPr>
          <p:nvPr/>
        </p:nvSpPr>
        <p:spPr bwMode="auto">
          <a:xfrm>
            <a:off x="681675" y="4865688"/>
            <a:ext cx="172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pt-BR" sz="1600" b="1" dirty="0">
                <a:latin typeface="+mn-lt"/>
              </a:rPr>
              <a:t>Verificação dos Resultados</a:t>
            </a:r>
          </a:p>
        </p:txBody>
      </p:sp>
      <p:sp>
        <p:nvSpPr>
          <p:cNvPr id="20" name="Elipse 19"/>
          <p:cNvSpPr/>
          <p:nvPr/>
        </p:nvSpPr>
        <p:spPr bwMode="auto">
          <a:xfrm>
            <a:off x="2693038" y="2535238"/>
            <a:ext cx="428625" cy="428625"/>
          </a:xfrm>
          <a:prstGeom prst="ellipse">
            <a:avLst/>
          </a:prstGeom>
          <a:solidFill>
            <a:srgbClr val="FF5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1" name="CaixaDeTexto 17"/>
          <p:cNvSpPr txBox="1">
            <a:spLocks noChangeArrowheads="1"/>
          </p:cNvSpPr>
          <p:nvPr/>
        </p:nvSpPr>
        <p:spPr bwMode="auto">
          <a:xfrm>
            <a:off x="383225" y="2381250"/>
            <a:ext cx="2187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pt-BR" sz="1600" b="1" dirty="0">
                <a:latin typeface="+mn-lt"/>
              </a:rPr>
              <a:t>Realizar o Tratamento das Não-Conformidades</a:t>
            </a:r>
          </a:p>
        </p:txBody>
      </p:sp>
      <p:sp>
        <p:nvSpPr>
          <p:cNvPr id="22" name="Elipse 21"/>
          <p:cNvSpPr/>
          <p:nvPr/>
        </p:nvSpPr>
        <p:spPr bwMode="auto">
          <a:xfrm>
            <a:off x="6260150" y="4705350"/>
            <a:ext cx="428625" cy="428625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2</a:t>
            </a:r>
          </a:p>
        </p:txBody>
      </p:sp>
      <p:sp>
        <p:nvSpPr>
          <p:cNvPr id="23" name="CaixaDeTexto 20"/>
          <p:cNvSpPr txBox="1">
            <a:spLocks noChangeArrowheads="1"/>
          </p:cNvSpPr>
          <p:nvPr/>
        </p:nvSpPr>
        <p:spPr bwMode="auto">
          <a:xfrm>
            <a:off x="6734813" y="4643438"/>
            <a:ext cx="1985962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pt-BR" sz="1600" b="1" dirty="0">
                <a:latin typeface="+mn-lt"/>
              </a:rPr>
              <a:t>Treinamento no Trabalho – OJT</a:t>
            </a:r>
          </a:p>
        </p:txBody>
      </p:sp>
      <p:sp>
        <p:nvSpPr>
          <p:cNvPr id="24" name="Elipse 23"/>
          <p:cNvSpPr/>
          <p:nvPr/>
        </p:nvSpPr>
        <p:spPr bwMode="auto">
          <a:xfrm>
            <a:off x="4948875" y="5911850"/>
            <a:ext cx="428625" cy="428625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3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225100" y="3251200"/>
            <a:ext cx="12969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 err="1">
                <a:solidFill>
                  <a:schemeClr val="bg1"/>
                </a:solidFill>
                <a:latin typeface="+mn-lt"/>
              </a:rPr>
              <a:t>tandardize</a:t>
            </a:r>
            <a:endParaRPr lang="pt-BR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5266375" y="4773613"/>
            <a:ext cx="9413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1"/>
                </a:solidFill>
                <a:latin typeface="+mn-lt"/>
              </a:rPr>
              <a:t>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3793175" y="4773613"/>
            <a:ext cx="9413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 err="1">
                <a:solidFill>
                  <a:schemeClr val="bg1"/>
                </a:solidFill>
                <a:latin typeface="+mn-lt"/>
              </a:rPr>
              <a:t>heck</a:t>
            </a:r>
            <a:endParaRPr lang="pt-BR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3820163" y="3251200"/>
            <a:ext cx="9413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 err="1">
                <a:solidFill>
                  <a:schemeClr val="bg1"/>
                </a:solidFill>
                <a:latin typeface="+mn-lt"/>
              </a:rPr>
              <a:t>ct</a:t>
            </a:r>
            <a:endParaRPr lang="pt-BR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4925063" y="3606800"/>
            <a:ext cx="15970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1"/>
                </a:solidFill>
                <a:latin typeface="+mn-lt"/>
              </a:rPr>
              <a:t>(Padronizar)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4655188" y="5133975"/>
            <a:ext cx="1270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1"/>
                </a:solidFill>
                <a:latin typeface="+mn-lt"/>
              </a:rPr>
              <a:t>(Executar)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3286763" y="5133975"/>
            <a:ext cx="1270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1"/>
                </a:solidFill>
                <a:latin typeface="+mn-lt"/>
              </a:rPr>
              <a:t>(Verificar)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3315338" y="3619500"/>
            <a:ext cx="12684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1"/>
                </a:solidFill>
                <a:latin typeface="+mn-lt"/>
              </a:rPr>
              <a:t>(Atuar)</a:t>
            </a:r>
          </a:p>
        </p:txBody>
      </p:sp>
      <p:sp>
        <p:nvSpPr>
          <p:cNvPr id="36" name="Elipse 35"/>
          <p:cNvSpPr/>
          <p:nvPr/>
        </p:nvSpPr>
        <p:spPr bwMode="auto">
          <a:xfrm>
            <a:off x="3410588" y="5803900"/>
            <a:ext cx="428625" cy="428625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7" name="CaixaDeTexto 15"/>
          <p:cNvSpPr txBox="1">
            <a:spLocks noChangeArrowheads="1"/>
          </p:cNvSpPr>
          <p:nvPr/>
        </p:nvSpPr>
        <p:spPr bwMode="auto">
          <a:xfrm>
            <a:off x="1226188" y="5940425"/>
            <a:ext cx="2325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latin typeface="+mn-lt"/>
              </a:rPr>
              <a:t>Diagnóstico do Trabalho Operacional – DTO</a:t>
            </a:r>
          </a:p>
        </p:txBody>
      </p:sp>
      <p:graphicFrame>
        <p:nvGraphicFramePr>
          <p:cNvPr id="38" name="Diagrama 37"/>
          <p:cNvGraphicFramePr/>
          <p:nvPr/>
        </p:nvGraphicFramePr>
        <p:xfrm>
          <a:off x="1835696" y="3625578"/>
          <a:ext cx="1584177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36" grpId="0" animBg="1"/>
      <p:bldP spid="37" grpId="0"/>
      <p:bldGraphic spid="3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PDCA na Gestão da Rotina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luxograma: Processo 28"/>
          <p:cNvSpPr/>
          <p:nvPr/>
        </p:nvSpPr>
        <p:spPr>
          <a:xfrm>
            <a:off x="395536" y="1214168"/>
            <a:ext cx="8712968" cy="41463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dirty="0" smtClean="0">
                <a:solidFill>
                  <a:schemeClr val="tx1"/>
                </a:solidFill>
              </a:rPr>
              <a:t>O PDCA é dividido nas seguintes etapas: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30" name="Diagrama 29"/>
          <p:cNvGraphicFramePr/>
          <p:nvPr/>
        </p:nvGraphicFramePr>
        <p:xfrm>
          <a:off x="835942" y="1772816"/>
          <a:ext cx="7415908" cy="4672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6" name="Grupo 65"/>
          <p:cNvGrpSpPr/>
          <p:nvPr/>
        </p:nvGrpSpPr>
        <p:grpSpPr>
          <a:xfrm>
            <a:off x="5037708" y="1863610"/>
            <a:ext cx="3429000" cy="522288"/>
            <a:chOff x="4894263" y="2016125"/>
            <a:chExt cx="3429000" cy="522288"/>
          </a:xfrm>
        </p:grpSpPr>
        <p:sp>
          <p:nvSpPr>
            <p:cNvPr id="39" name="Elipse 38"/>
            <p:cNvSpPr/>
            <p:nvPr/>
          </p:nvSpPr>
          <p:spPr>
            <a:xfrm>
              <a:off x="4894263" y="2109788"/>
              <a:ext cx="428625" cy="4286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dirty="0"/>
                <a:t>1</a:t>
              </a:r>
            </a:p>
          </p:txBody>
        </p:sp>
        <p:sp>
          <p:nvSpPr>
            <p:cNvPr id="40" name="CaixaDeTexto 39"/>
            <p:cNvSpPr txBox="1">
              <a:spLocks noChangeArrowheads="1"/>
            </p:cNvSpPr>
            <p:nvPr/>
          </p:nvSpPr>
          <p:spPr bwMode="auto">
            <a:xfrm>
              <a:off x="5322888" y="2016125"/>
              <a:ext cx="300037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b="1" dirty="0">
                  <a:latin typeface="+mn-lt"/>
                </a:rPr>
                <a:t>Identificação do Problema</a:t>
              </a:r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5680645" y="2385898"/>
            <a:ext cx="3214688" cy="428625"/>
            <a:chOff x="5537200" y="2538413"/>
            <a:chExt cx="3214688" cy="428625"/>
          </a:xfrm>
        </p:grpSpPr>
        <p:sp>
          <p:nvSpPr>
            <p:cNvPr id="41" name="Elipse 40"/>
            <p:cNvSpPr/>
            <p:nvPr/>
          </p:nvSpPr>
          <p:spPr>
            <a:xfrm>
              <a:off x="5537200" y="2538413"/>
              <a:ext cx="428625" cy="4286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dirty="0"/>
                <a:t>2</a:t>
              </a:r>
            </a:p>
          </p:txBody>
        </p:sp>
        <p:sp>
          <p:nvSpPr>
            <p:cNvPr id="42" name="CaixaDeTexto 41"/>
            <p:cNvSpPr txBox="1">
              <a:spLocks noChangeArrowheads="1"/>
            </p:cNvSpPr>
            <p:nvPr/>
          </p:nvSpPr>
          <p:spPr bwMode="auto">
            <a:xfrm>
              <a:off x="6037263" y="2587625"/>
              <a:ext cx="271462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b="1" dirty="0">
                  <a:latin typeface="+mn-lt"/>
                </a:rPr>
                <a:t>Análise do Problema</a:t>
              </a:r>
            </a:p>
          </p:txBody>
        </p:sp>
      </p:grpSp>
      <p:grpSp>
        <p:nvGrpSpPr>
          <p:cNvPr id="68" name="Grupo 67"/>
          <p:cNvGrpSpPr/>
          <p:nvPr/>
        </p:nvGrpSpPr>
        <p:grpSpPr>
          <a:xfrm>
            <a:off x="6109270" y="2833573"/>
            <a:ext cx="2657475" cy="585787"/>
            <a:chOff x="5965825" y="2986088"/>
            <a:chExt cx="2657475" cy="585787"/>
          </a:xfrm>
        </p:grpSpPr>
        <p:sp>
          <p:nvSpPr>
            <p:cNvPr id="43" name="Elipse 42"/>
            <p:cNvSpPr/>
            <p:nvPr/>
          </p:nvSpPr>
          <p:spPr>
            <a:xfrm>
              <a:off x="5965825" y="3038475"/>
              <a:ext cx="428625" cy="4286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dirty="0"/>
                <a:t>3</a:t>
              </a:r>
            </a:p>
          </p:txBody>
        </p:sp>
        <p:sp>
          <p:nvSpPr>
            <p:cNvPr id="44" name="CaixaDeTexto 43"/>
            <p:cNvSpPr txBox="1">
              <a:spLocks noChangeArrowheads="1"/>
            </p:cNvSpPr>
            <p:nvPr/>
          </p:nvSpPr>
          <p:spPr bwMode="auto">
            <a:xfrm>
              <a:off x="6394450" y="2986088"/>
              <a:ext cx="2228850" cy="58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b="1" dirty="0">
                  <a:latin typeface="+mn-lt"/>
                </a:rPr>
                <a:t>Análise das Causas do Problema</a:t>
              </a:r>
            </a:p>
          </p:txBody>
        </p:sp>
      </p:grpSp>
      <p:grpSp>
        <p:nvGrpSpPr>
          <p:cNvPr id="69" name="Grupo 68"/>
          <p:cNvGrpSpPr/>
          <p:nvPr/>
        </p:nvGrpSpPr>
        <p:grpSpPr>
          <a:xfrm>
            <a:off x="6333108" y="3446348"/>
            <a:ext cx="2160587" cy="585787"/>
            <a:chOff x="6189663" y="3598863"/>
            <a:chExt cx="2160587" cy="585787"/>
          </a:xfrm>
        </p:grpSpPr>
        <p:sp>
          <p:nvSpPr>
            <p:cNvPr id="45" name="Elipse 44"/>
            <p:cNvSpPr/>
            <p:nvPr/>
          </p:nvSpPr>
          <p:spPr>
            <a:xfrm>
              <a:off x="6189663" y="3609975"/>
              <a:ext cx="428625" cy="4286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dirty="0"/>
                <a:t>4</a:t>
              </a:r>
            </a:p>
          </p:txBody>
        </p:sp>
        <p:sp>
          <p:nvSpPr>
            <p:cNvPr id="46" name="CaixaDeTexto 45"/>
            <p:cNvSpPr txBox="1">
              <a:spLocks noChangeArrowheads="1"/>
            </p:cNvSpPr>
            <p:nvPr/>
          </p:nvSpPr>
          <p:spPr bwMode="auto">
            <a:xfrm>
              <a:off x="6618288" y="3598863"/>
              <a:ext cx="1731962" cy="58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b="1" dirty="0">
                  <a:latin typeface="+mn-lt"/>
                </a:rPr>
                <a:t>Preparação do Plano de Ação</a:t>
              </a:r>
            </a:p>
          </p:txBody>
        </p:sp>
      </p:grpSp>
      <p:grpSp>
        <p:nvGrpSpPr>
          <p:cNvPr id="70" name="Grupo 69"/>
          <p:cNvGrpSpPr/>
          <p:nvPr/>
        </p:nvGrpSpPr>
        <p:grpSpPr>
          <a:xfrm>
            <a:off x="6109270" y="5029085"/>
            <a:ext cx="3143250" cy="463550"/>
            <a:chOff x="5965825" y="5181600"/>
            <a:chExt cx="3143250" cy="463550"/>
          </a:xfrm>
        </p:grpSpPr>
        <p:sp>
          <p:nvSpPr>
            <p:cNvPr id="47" name="Elipse 46"/>
            <p:cNvSpPr/>
            <p:nvPr/>
          </p:nvSpPr>
          <p:spPr>
            <a:xfrm>
              <a:off x="5965825" y="5181600"/>
              <a:ext cx="428625" cy="4286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dirty="0"/>
                <a:t>5</a:t>
              </a:r>
            </a:p>
          </p:txBody>
        </p:sp>
        <p:sp>
          <p:nvSpPr>
            <p:cNvPr id="48" name="CaixaDeTexto 47"/>
            <p:cNvSpPr txBox="1">
              <a:spLocks noChangeArrowheads="1"/>
            </p:cNvSpPr>
            <p:nvPr/>
          </p:nvSpPr>
          <p:spPr bwMode="auto">
            <a:xfrm>
              <a:off x="6394450" y="5307013"/>
              <a:ext cx="271462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b="1" dirty="0">
                  <a:latin typeface="+mn-lt"/>
                </a:rPr>
                <a:t>Execução do Plano de Ação</a:t>
              </a:r>
            </a:p>
          </p:txBody>
        </p:sp>
      </p:grpSp>
      <p:grpSp>
        <p:nvGrpSpPr>
          <p:cNvPr id="72" name="Grupo 71"/>
          <p:cNvGrpSpPr/>
          <p:nvPr/>
        </p:nvGrpSpPr>
        <p:grpSpPr>
          <a:xfrm>
            <a:off x="980058" y="4860810"/>
            <a:ext cx="1985962" cy="596900"/>
            <a:chOff x="836613" y="5013325"/>
            <a:chExt cx="1985962" cy="596900"/>
          </a:xfrm>
        </p:grpSpPr>
        <p:sp>
          <p:nvSpPr>
            <p:cNvPr id="49" name="Elipse 48"/>
            <p:cNvSpPr/>
            <p:nvPr/>
          </p:nvSpPr>
          <p:spPr>
            <a:xfrm>
              <a:off x="2393950" y="5181600"/>
              <a:ext cx="428625" cy="42862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0" name="CaixaDeTexto 49"/>
            <p:cNvSpPr txBox="1">
              <a:spLocks noChangeArrowheads="1"/>
            </p:cNvSpPr>
            <p:nvPr/>
          </p:nvSpPr>
          <p:spPr bwMode="auto">
            <a:xfrm>
              <a:off x="836613" y="5013325"/>
              <a:ext cx="1536700" cy="58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b="1" dirty="0">
                  <a:latin typeface="+mn-lt"/>
                </a:rPr>
                <a:t>Verificação dos resultados</a:t>
              </a:r>
            </a:p>
          </p:txBody>
        </p:sp>
      </p:grpSp>
      <p:grpSp>
        <p:nvGrpSpPr>
          <p:cNvPr id="73" name="Grupo 72"/>
          <p:cNvGrpSpPr/>
          <p:nvPr/>
        </p:nvGrpSpPr>
        <p:grpSpPr>
          <a:xfrm>
            <a:off x="397445" y="3003435"/>
            <a:ext cx="2425700" cy="831850"/>
            <a:chOff x="254000" y="3155950"/>
            <a:chExt cx="2425700" cy="831850"/>
          </a:xfrm>
        </p:grpSpPr>
        <p:sp>
          <p:nvSpPr>
            <p:cNvPr id="51" name="Elipse 50"/>
            <p:cNvSpPr/>
            <p:nvPr/>
          </p:nvSpPr>
          <p:spPr>
            <a:xfrm>
              <a:off x="2251075" y="3184525"/>
              <a:ext cx="428625" cy="428625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2" name="CaixaDeTexto 51"/>
            <p:cNvSpPr txBox="1">
              <a:spLocks noChangeArrowheads="1"/>
            </p:cNvSpPr>
            <p:nvPr/>
          </p:nvSpPr>
          <p:spPr bwMode="auto">
            <a:xfrm>
              <a:off x="254000" y="3155950"/>
              <a:ext cx="2357438" cy="83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b="1" dirty="0">
                  <a:latin typeface="+mn-lt"/>
                </a:rPr>
                <a:t>Análise de desvios e implantação de ações corretivas</a:t>
              </a:r>
            </a:p>
          </p:txBody>
        </p:sp>
      </p:grpSp>
      <p:grpSp>
        <p:nvGrpSpPr>
          <p:cNvPr id="74" name="Grupo 73"/>
          <p:cNvGrpSpPr/>
          <p:nvPr/>
        </p:nvGrpSpPr>
        <p:grpSpPr>
          <a:xfrm>
            <a:off x="1945258" y="2100148"/>
            <a:ext cx="1806575" cy="428625"/>
            <a:chOff x="1801813" y="2252663"/>
            <a:chExt cx="1806575" cy="428625"/>
          </a:xfrm>
        </p:grpSpPr>
        <p:sp>
          <p:nvSpPr>
            <p:cNvPr id="53" name="CaixaDeTexto 52"/>
            <p:cNvSpPr txBox="1">
              <a:spLocks noChangeArrowheads="1"/>
            </p:cNvSpPr>
            <p:nvPr/>
          </p:nvSpPr>
          <p:spPr bwMode="auto">
            <a:xfrm>
              <a:off x="1801813" y="2252663"/>
              <a:ext cx="1566862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b="1" dirty="0">
                  <a:latin typeface="+mn-lt"/>
                </a:rPr>
                <a:t>Padronização</a:t>
              </a:r>
            </a:p>
          </p:txBody>
        </p:sp>
        <p:sp>
          <p:nvSpPr>
            <p:cNvPr id="54" name="Elipse 53"/>
            <p:cNvSpPr/>
            <p:nvPr/>
          </p:nvSpPr>
          <p:spPr>
            <a:xfrm>
              <a:off x="3179763" y="2252663"/>
              <a:ext cx="428625" cy="428625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sp>
        <p:nvSpPr>
          <p:cNvPr id="55" name="CaixaDeTexto 54"/>
          <p:cNvSpPr txBox="1"/>
          <p:nvPr/>
        </p:nvSpPr>
        <p:spPr>
          <a:xfrm>
            <a:off x="5340920" y="3254260"/>
            <a:ext cx="9429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1"/>
                </a:solidFill>
                <a:latin typeface="+mn-lt"/>
              </a:rPr>
              <a:t>lan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5396483" y="4768735"/>
            <a:ext cx="9413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1"/>
                </a:solidFill>
                <a:latin typeface="+mn-lt"/>
              </a:rPr>
              <a:t>o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3867720" y="4768735"/>
            <a:ext cx="9413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1"/>
                </a:solidFill>
                <a:latin typeface="+mn-lt"/>
              </a:rPr>
              <a:t>heck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3894708" y="3254260"/>
            <a:ext cx="9413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1"/>
                </a:solidFill>
                <a:latin typeface="+mn-lt"/>
              </a:rPr>
              <a:t>ct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4959920" y="3566998"/>
            <a:ext cx="12684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1"/>
                </a:solidFill>
                <a:latin typeface="+mn-lt"/>
              </a:rPr>
              <a:t>(Planejar)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4809108" y="5095760"/>
            <a:ext cx="1270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1"/>
                </a:solidFill>
                <a:latin typeface="+mn-lt"/>
              </a:rPr>
              <a:t>(Realizar)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3267645" y="5095760"/>
            <a:ext cx="12684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1"/>
                </a:solidFill>
                <a:latin typeface="+mn-lt"/>
              </a:rPr>
              <a:t>(Verificar)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3294633" y="3581285"/>
            <a:ext cx="12684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1"/>
                </a:solidFill>
                <a:latin typeface="+mn-lt"/>
              </a:rPr>
              <a:t>(Atuar)</a:t>
            </a:r>
          </a:p>
        </p:txBody>
      </p:sp>
      <p:grpSp>
        <p:nvGrpSpPr>
          <p:cNvPr id="71" name="Grupo 70"/>
          <p:cNvGrpSpPr/>
          <p:nvPr/>
        </p:nvGrpSpPr>
        <p:grpSpPr>
          <a:xfrm>
            <a:off x="5617145" y="5562485"/>
            <a:ext cx="3143250" cy="709613"/>
            <a:chOff x="5473700" y="5715000"/>
            <a:chExt cx="3143250" cy="709613"/>
          </a:xfrm>
        </p:grpSpPr>
        <p:sp>
          <p:nvSpPr>
            <p:cNvPr id="63" name="Elipse 62"/>
            <p:cNvSpPr/>
            <p:nvPr/>
          </p:nvSpPr>
          <p:spPr>
            <a:xfrm>
              <a:off x="5473700" y="5715000"/>
              <a:ext cx="428625" cy="4286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dirty="0"/>
                <a:t>6</a:t>
              </a:r>
            </a:p>
          </p:txBody>
        </p:sp>
        <p:sp>
          <p:nvSpPr>
            <p:cNvPr id="64" name="CaixaDeTexto 63"/>
            <p:cNvSpPr txBox="1">
              <a:spLocks noChangeArrowheads="1"/>
            </p:cNvSpPr>
            <p:nvPr/>
          </p:nvSpPr>
          <p:spPr bwMode="auto">
            <a:xfrm>
              <a:off x="5902325" y="5840413"/>
              <a:ext cx="2714625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b="1" dirty="0">
                  <a:latin typeface="+mn-lt"/>
                </a:rPr>
                <a:t>Acompanhamento do Plano de Ação</a:t>
              </a:r>
            </a:p>
          </p:txBody>
        </p:sp>
      </p:grpSp>
      <p:sp>
        <p:nvSpPr>
          <p:cNvPr id="65" name="Espaço Reservado para Número de Slide 9"/>
          <p:cNvSpPr txBox="1">
            <a:spLocks/>
          </p:cNvSpPr>
          <p:nvPr/>
        </p:nvSpPr>
        <p:spPr bwMode="auto">
          <a:xfrm>
            <a:off x="-36513" y="6492875"/>
            <a:ext cx="49053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3C1882-D710-4684-B6DF-04BEDA55EB5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8883</TotalTime>
  <Words>3220</Words>
  <Application>Microsoft Office PowerPoint</Application>
  <PresentationFormat>Apresentação na tela (4:3)</PresentationFormat>
  <Paragraphs>861</Paragraphs>
  <Slides>58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59" baseType="lpstr">
      <vt:lpstr>Tema do Office</vt:lpstr>
      <vt:lpstr>Slide 1</vt:lpstr>
      <vt:lpstr>Treinamento sobre Acompanhamento de resultados</vt:lpstr>
      <vt:lpstr>Expectativas</vt:lpstr>
      <vt:lpstr>Objetivos</vt:lpstr>
      <vt:lpstr>Agenda</vt:lpstr>
      <vt:lpstr>Agenda</vt:lpstr>
      <vt:lpstr>Gestão da Rotina</vt:lpstr>
      <vt:lpstr>Relembrando o método – Gestão da Rotina</vt:lpstr>
      <vt:lpstr>PDCA na Gestão da Rotina</vt:lpstr>
      <vt:lpstr>Melhoria Contínua</vt:lpstr>
      <vt:lpstr>Gestão pelas Diretrizes</vt:lpstr>
      <vt:lpstr>Relembrando o método – Gestão pelas Diretrizes</vt:lpstr>
      <vt:lpstr>Agenda</vt:lpstr>
      <vt:lpstr>Acompanhamento dos resultados</vt:lpstr>
      <vt:lpstr>Agenda</vt:lpstr>
      <vt:lpstr>Acompanhamento da Rotina</vt:lpstr>
      <vt:lpstr>Acompanhamento da Rotina</vt:lpstr>
      <vt:lpstr>Acompanhamento da Rotina</vt:lpstr>
      <vt:lpstr>Acompanhamento da Rotina</vt:lpstr>
      <vt:lpstr>Agenda</vt:lpstr>
      <vt:lpstr>Etapas</vt:lpstr>
      <vt:lpstr>Etapas</vt:lpstr>
      <vt:lpstr>Etapas</vt:lpstr>
      <vt:lpstr>Etapas</vt:lpstr>
      <vt:lpstr>Acompanhamento dos resultados</vt:lpstr>
      <vt:lpstr>Agenda</vt:lpstr>
      <vt:lpstr>Análise do indicador</vt:lpstr>
      <vt:lpstr>Conceito - Indicadores</vt:lpstr>
      <vt:lpstr>Indicadores</vt:lpstr>
      <vt:lpstr>Análise do Indicador</vt:lpstr>
      <vt:lpstr>Painel de Indicadores</vt:lpstr>
      <vt:lpstr>Dashboard</vt:lpstr>
      <vt:lpstr>Análise do Problema</vt:lpstr>
      <vt:lpstr>Entendimento e estratificação do problema</vt:lpstr>
      <vt:lpstr>Ferramenta – Gráfico de Pareto</vt:lpstr>
      <vt:lpstr>Ferramenta – Gráfico de Pareto</vt:lpstr>
      <vt:lpstr>Definição das causas</vt:lpstr>
      <vt:lpstr>Definição das causas</vt:lpstr>
      <vt:lpstr>Priorização de Causas</vt:lpstr>
      <vt:lpstr>Elaboração de Plano de Ação</vt:lpstr>
      <vt:lpstr>Definição e  priorização de medidas</vt:lpstr>
      <vt:lpstr>A matriz 5W1H</vt:lpstr>
      <vt:lpstr>Acompanhamento do Plano de Ação</vt:lpstr>
      <vt:lpstr>Relatório das Três Gerações</vt:lpstr>
      <vt:lpstr>Diagnóstico do Trabalho Operacional</vt:lpstr>
      <vt:lpstr>Relatório de Anomalias e Relatório de Análise de Resultados</vt:lpstr>
      <vt:lpstr>Agenda</vt:lpstr>
      <vt:lpstr>Agenda – Acompanhamento da Rotina</vt:lpstr>
      <vt:lpstr>Agenda – Reuniões de Acompanhamento</vt:lpstr>
      <vt:lpstr>Pontos importantes para uma boa reunião</vt:lpstr>
      <vt:lpstr>Acompanhamento da Rotina</vt:lpstr>
      <vt:lpstr>Reuniões de Acompanhamento</vt:lpstr>
      <vt:lpstr>Reuniões de Acompanhamento</vt:lpstr>
      <vt:lpstr>Agenda</vt:lpstr>
      <vt:lpstr>Próximos passos</vt:lpstr>
      <vt:lpstr>Dúvidas</vt:lpstr>
      <vt:lpstr>Avaliação do Treinamento</vt:lpstr>
      <vt:lpstr>Slide 58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 Netto Dutra</dc:creator>
  <cp:lastModifiedBy>guilherme.atsumi</cp:lastModifiedBy>
  <cp:revision>802</cp:revision>
  <dcterms:created xsi:type="dcterms:W3CDTF">2011-07-04T18:58:40Z</dcterms:created>
  <dcterms:modified xsi:type="dcterms:W3CDTF">2011-10-19T12:09:34Z</dcterms:modified>
</cp:coreProperties>
</file>